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47" r:id="rId11"/>
    <p:sldId id="266" r:id="rId12"/>
    <p:sldId id="267" r:id="rId13"/>
    <p:sldId id="268" r:id="rId14"/>
    <p:sldId id="269" r:id="rId15"/>
    <p:sldId id="274" r:id="rId16"/>
    <p:sldId id="271" r:id="rId17"/>
    <p:sldId id="280" r:id="rId18"/>
    <p:sldId id="275" r:id="rId19"/>
    <p:sldId id="281" r:id="rId20"/>
    <p:sldId id="283" r:id="rId21"/>
    <p:sldId id="284" r:id="rId22"/>
    <p:sldId id="285" r:id="rId23"/>
    <p:sldId id="291" r:id="rId24"/>
    <p:sldId id="286" r:id="rId25"/>
    <p:sldId id="292" r:id="rId26"/>
    <p:sldId id="289" r:id="rId27"/>
    <p:sldId id="290" r:id="rId28"/>
    <p:sldId id="293" r:id="rId29"/>
    <p:sldId id="346" r:id="rId30"/>
    <p:sldId id="348" r:id="rId31"/>
    <p:sldId id="349" r:id="rId32"/>
    <p:sldId id="361" r:id="rId33"/>
    <p:sldId id="294" r:id="rId34"/>
    <p:sldId id="362" r:id="rId35"/>
    <p:sldId id="296" r:id="rId36"/>
    <p:sldId id="295" r:id="rId37"/>
    <p:sldId id="350" r:id="rId38"/>
    <p:sldId id="298" r:id="rId39"/>
    <p:sldId id="297" r:id="rId40"/>
    <p:sldId id="299" r:id="rId41"/>
    <p:sldId id="356" r:id="rId42"/>
    <p:sldId id="352" r:id="rId43"/>
    <p:sldId id="357" r:id="rId44"/>
    <p:sldId id="353" r:id="rId45"/>
    <p:sldId id="311" r:id="rId46"/>
    <p:sldId id="310" r:id="rId47"/>
    <p:sldId id="336" r:id="rId48"/>
    <p:sldId id="312" r:id="rId49"/>
    <p:sldId id="351" r:id="rId50"/>
    <p:sldId id="358" r:id="rId51"/>
    <p:sldId id="313" r:id="rId52"/>
    <p:sldId id="322" r:id="rId53"/>
    <p:sldId id="324" r:id="rId54"/>
    <p:sldId id="325" r:id="rId55"/>
    <p:sldId id="329" r:id="rId56"/>
    <p:sldId id="327" r:id="rId57"/>
    <p:sldId id="314" r:id="rId58"/>
    <p:sldId id="330" r:id="rId5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86" autoAdjust="0"/>
    <p:restoredTop sz="94673" autoAdjust="0"/>
  </p:normalViewPr>
  <p:slideViewPr>
    <p:cSldViewPr>
      <p:cViewPr>
        <p:scale>
          <a:sx n="100" d="100"/>
          <a:sy n="100" d="100"/>
        </p:scale>
        <p:origin x="8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94" d="100"/>
          <a:sy n="94" d="100"/>
        </p:scale>
        <p:origin x="-36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Répartition des lits participants</a:t>
            </a:r>
          </a:p>
        </c:rich>
      </c:tx>
      <c:layout>
        <c:manualLayout>
          <c:xMode val="edge"/>
          <c:yMode val="edge"/>
          <c:x val="0.2996763966029376"/>
          <c:y val="5.1282051282051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45243061872987"/>
          <c:y val="7.1428667245271776E-2"/>
          <c:w val="0.6932414878627734"/>
          <c:h val="0.741759236777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[Description2016_ES_IdF_V2.xls]Tableaux!$B$8</c:f>
              <c:strCache>
                <c:ptCount val="1"/>
                <c:pt idx="0">
                  <c:v>Lits participants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[Description2016_ES_IdF_V2.xls]Tableaux!$A$9</c:f>
              <c:strCache>
                <c:ptCount val="1"/>
                <c:pt idx="0">
                  <c:v>Ile-De-France (N=188 ES)</c:v>
                </c:pt>
              </c:strCache>
            </c:strRef>
          </c:cat>
          <c:val>
            <c:numRef>
              <c:f>[Description2016_ES_IdF_V2.xls]Tableaux!$B$9</c:f>
              <c:numCache>
                <c:formatCode>General</c:formatCode>
                <c:ptCount val="1"/>
                <c:pt idx="0">
                  <c:v>38186</c:v>
                </c:pt>
              </c:numCache>
            </c:numRef>
          </c:val>
        </c:ser>
        <c:ser>
          <c:idx val="1"/>
          <c:order val="1"/>
          <c:tx>
            <c:strRef>
              <c:f>[Description2016_ES_IdF_V2.xls]Tableaux!$C$8</c:f>
              <c:strCache>
                <c:ptCount val="1"/>
                <c:pt idx="0">
                  <c:v>Lits IdF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[Description2016_ES_IdF_V2.xls]Tableaux!$A$9</c:f>
              <c:strCache>
                <c:ptCount val="1"/>
                <c:pt idx="0">
                  <c:v>Ile-De-France (N=188 ES)</c:v>
                </c:pt>
              </c:strCache>
            </c:strRef>
          </c:cat>
          <c:val>
            <c:numRef>
              <c:f>[Description2016_ES_IdF_V2.xls]Tableaux!$C$9</c:f>
              <c:numCache>
                <c:formatCode>General</c:formatCode>
                <c:ptCount val="1"/>
                <c:pt idx="0">
                  <c:v>67091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66925824"/>
        <c:axId val="164319744"/>
      </c:barChart>
      <c:catAx>
        <c:axId val="1669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431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31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925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017403803727307"/>
          <c:y val="0.2463372847624816"/>
          <c:w val="0.2357020883654708"/>
          <c:h val="0.220696259121455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ES participants par type de structure</a:t>
            </a:r>
          </a:p>
        </c:rich>
      </c:tx>
      <c:layout>
        <c:manualLayout>
          <c:xMode val="edge"/>
          <c:yMode val="edge"/>
          <c:x val="0.11959183673469388"/>
          <c:y val="4.683840749414520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Tableaux!$A$23:$A$30</c:f>
              <c:strCache>
                <c:ptCount val="8"/>
                <c:pt idx="0">
                  <c:v>CHR/CHU</c:v>
                </c:pt>
                <c:pt idx="1">
                  <c:v>CH/CHG</c:v>
                </c:pt>
                <c:pt idx="2">
                  <c:v>MCO</c:v>
                </c:pt>
                <c:pt idx="3">
                  <c:v>SSR</c:v>
                </c:pt>
                <c:pt idx="4">
                  <c:v>Psy</c:v>
                </c:pt>
                <c:pt idx="5">
                  <c:v>CLCC</c:v>
                </c:pt>
                <c:pt idx="6">
                  <c:v>SLD</c:v>
                </c:pt>
                <c:pt idx="7">
                  <c:v>HIA</c:v>
                </c:pt>
              </c:strCache>
            </c:strRef>
          </c:cat>
          <c:val>
            <c:numRef>
              <c:f>Tableaux!$F$23:$F$30</c:f>
              <c:numCache>
                <c:formatCode>General</c:formatCode>
                <c:ptCount val="8"/>
                <c:pt idx="0">
                  <c:v>19</c:v>
                </c:pt>
                <c:pt idx="1">
                  <c:v>31</c:v>
                </c:pt>
                <c:pt idx="2">
                  <c:v>71</c:v>
                </c:pt>
                <c:pt idx="3">
                  <c:v>55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74803968"/>
        <c:axId val="166076992"/>
      </c:barChart>
      <c:catAx>
        <c:axId val="174803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076992"/>
        <c:crosses val="autoZero"/>
        <c:auto val="1"/>
        <c:lblAlgn val="ctr"/>
        <c:lblOffset val="100"/>
        <c:noMultiLvlLbl val="0"/>
      </c:catAx>
      <c:valAx>
        <c:axId val="166076992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/>
                  <a:t>Nombre d'ES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4803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ES participants par type de structure</a:t>
            </a:r>
          </a:p>
        </c:rich>
      </c:tx>
      <c:layout>
        <c:manualLayout>
          <c:xMode val="edge"/>
          <c:yMode val="edge"/>
          <c:x val="0.10044157401673105"/>
          <c:y val="6.2222222222222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124145998604106"/>
          <c:y val="0.14525167687372412"/>
          <c:w val="0.51820342681883869"/>
          <c:h val="0.78707564887722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Tableaux!$O$22</c:f>
              <c:strCache>
                <c:ptCount val="1"/>
                <c:pt idx="0">
                  <c:v>ES participants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Tableaux!$N$23:$N$30</c:f>
              <c:strCache>
                <c:ptCount val="8"/>
                <c:pt idx="0">
                  <c:v>CHR/CHU</c:v>
                </c:pt>
                <c:pt idx="1">
                  <c:v>CH/CHG</c:v>
                </c:pt>
                <c:pt idx="2">
                  <c:v>MCO</c:v>
                </c:pt>
                <c:pt idx="3">
                  <c:v>SSR</c:v>
                </c:pt>
                <c:pt idx="4">
                  <c:v>Psy</c:v>
                </c:pt>
                <c:pt idx="5">
                  <c:v>CLCC</c:v>
                </c:pt>
                <c:pt idx="6">
                  <c:v>SLD</c:v>
                </c:pt>
                <c:pt idx="7">
                  <c:v>HIA</c:v>
                </c:pt>
              </c:strCache>
            </c:strRef>
          </c:cat>
          <c:val>
            <c:numRef>
              <c:f>Tableaux!$O$23:$O$30</c:f>
              <c:numCache>
                <c:formatCode>0.0%</c:formatCode>
                <c:ptCount val="8"/>
                <c:pt idx="0">
                  <c:v>0.48717948717948717</c:v>
                </c:pt>
                <c:pt idx="1">
                  <c:v>0.46268656716417911</c:v>
                </c:pt>
                <c:pt idx="2">
                  <c:v>0.49650349650349651</c:v>
                </c:pt>
                <c:pt idx="3">
                  <c:v>0.44</c:v>
                </c:pt>
                <c:pt idx="4">
                  <c:v>0.17777777777777778</c:v>
                </c:pt>
                <c:pt idx="5">
                  <c:v>0.66666666666666663</c:v>
                </c:pt>
                <c:pt idx="6">
                  <c:v>0.33333333333333331</c:v>
                </c:pt>
                <c:pt idx="7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Tableaux!$P$22</c:f>
              <c:strCache>
                <c:ptCount val="1"/>
                <c:pt idx="0">
                  <c:v>ES non participants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Tableaux!$N$23:$N$30</c:f>
              <c:strCache>
                <c:ptCount val="8"/>
                <c:pt idx="0">
                  <c:v>CHR/CHU</c:v>
                </c:pt>
                <c:pt idx="1">
                  <c:v>CH/CHG</c:v>
                </c:pt>
                <c:pt idx="2">
                  <c:v>MCO</c:v>
                </c:pt>
                <c:pt idx="3">
                  <c:v>SSR</c:v>
                </c:pt>
                <c:pt idx="4">
                  <c:v>Psy</c:v>
                </c:pt>
                <c:pt idx="5">
                  <c:v>CLCC</c:v>
                </c:pt>
                <c:pt idx="6">
                  <c:v>SLD</c:v>
                </c:pt>
                <c:pt idx="7">
                  <c:v>HIA</c:v>
                </c:pt>
              </c:strCache>
            </c:strRef>
          </c:cat>
          <c:val>
            <c:numRef>
              <c:f>Tableaux!$P$23:$P$30</c:f>
              <c:numCache>
                <c:formatCode>0.0%</c:formatCode>
                <c:ptCount val="8"/>
                <c:pt idx="0">
                  <c:v>0.51282051282051277</c:v>
                </c:pt>
                <c:pt idx="1">
                  <c:v>0.53731343283582089</c:v>
                </c:pt>
                <c:pt idx="2">
                  <c:v>0.50349650349650354</c:v>
                </c:pt>
                <c:pt idx="3">
                  <c:v>0.56000000000000005</c:v>
                </c:pt>
                <c:pt idx="4">
                  <c:v>0.82222222222222219</c:v>
                </c:pt>
                <c:pt idx="5">
                  <c:v>0.33333333333333331</c:v>
                </c:pt>
                <c:pt idx="6">
                  <c:v>0.66666666666666663</c:v>
                </c:pt>
                <c:pt idx="7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7284608"/>
        <c:axId val="166078720"/>
      </c:barChart>
      <c:catAx>
        <c:axId val="177284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078720"/>
        <c:crosses val="autoZero"/>
        <c:auto val="1"/>
        <c:lblAlgn val="ctr"/>
        <c:lblOffset val="100"/>
        <c:noMultiLvlLbl val="0"/>
      </c:catAx>
      <c:valAx>
        <c:axId val="1660787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7284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485721588172269"/>
          <c:y val="0.16197655293088364"/>
          <c:w val="0.28312326127773357"/>
          <c:h val="0.16049133858267717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Répartition des ES participants selon leur nombre de lits</a:t>
            </a:r>
          </a:p>
        </c:rich>
      </c:tx>
      <c:layout>
        <c:manualLayout>
          <c:xMode val="edge"/>
          <c:yMode val="edge"/>
          <c:x val="7.7275357645140763E-2"/>
          <c:y val="1.97238904458976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668915105748306E-2"/>
          <c:y val="0.12052701039488709"/>
          <c:w val="0.77831053541515505"/>
          <c:h val="0.71734033245844264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Tableaux!$A$37:$A$43</c:f>
              <c:strCache>
                <c:ptCount val="7"/>
                <c:pt idx="0">
                  <c:v>&lt;=100</c:v>
                </c:pt>
                <c:pt idx="1">
                  <c:v>101 à 200</c:v>
                </c:pt>
                <c:pt idx="2">
                  <c:v>201 à 300</c:v>
                </c:pt>
                <c:pt idx="3">
                  <c:v>301 à 400</c:v>
                </c:pt>
                <c:pt idx="4">
                  <c:v>401 à 500</c:v>
                </c:pt>
                <c:pt idx="5">
                  <c:v>501 à 600</c:v>
                </c:pt>
                <c:pt idx="6">
                  <c:v>&gt;600</c:v>
                </c:pt>
              </c:strCache>
            </c:strRef>
          </c:cat>
          <c:val>
            <c:numRef>
              <c:f>Tableaux!$B$37:$B$43</c:f>
              <c:numCache>
                <c:formatCode>General</c:formatCode>
                <c:ptCount val="7"/>
                <c:pt idx="0">
                  <c:v>81</c:v>
                </c:pt>
                <c:pt idx="1">
                  <c:v>46</c:v>
                </c:pt>
                <c:pt idx="2">
                  <c:v>21</c:v>
                </c:pt>
                <c:pt idx="3">
                  <c:v>12</c:v>
                </c:pt>
                <c:pt idx="4">
                  <c:v>9</c:v>
                </c:pt>
                <c:pt idx="5">
                  <c:v>7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1908992"/>
        <c:axId val="166081024"/>
      </c:barChart>
      <c:catAx>
        <c:axId val="18190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/>
                  <a:t>Nombre de lits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081024"/>
        <c:crosses val="autoZero"/>
        <c:auto val="1"/>
        <c:lblAlgn val="ctr"/>
        <c:lblOffset val="100"/>
        <c:noMultiLvlLbl val="0"/>
      </c:catAx>
      <c:valAx>
        <c:axId val="16608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1908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E2F4CE5-8A10-4C7B-B14C-18B822DF898B}" type="datetimeFigureOut">
              <a:rPr lang="fr-FR"/>
              <a:pPr>
                <a:defRPr/>
              </a:pPr>
              <a:t>05/01/2018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388A616-B504-432A-B4A9-A9D7E20412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11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3B2A0D-934D-4EF6-9891-25A2BD06E4FE}" type="datetimeFigureOut">
              <a:rPr lang="fr-FR"/>
              <a:pPr>
                <a:defRPr/>
              </a:pPr>
              <a:t>05/01/2018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59E8A2-3AE8-4F95-8596-89D2032B98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96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1691680" y="0"/>
            <a:ext cx="745232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ctr">
              <a:defRPr sz="4200" b="1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95000">
                      <a:schemeClr val="accent4">
                        <a:tint val="20000"/>
                      </a:schemeClr>
                    </a:gs>
                    <a:gs pos="96000">
                      <a:schemeClr val="accent4">
                        <a:tint val="70000"/>
                      </a:schemeClr>
                    </a:gs>
                    <a:gs pos="98000">
                      <a:srgbClr val="7030A0"/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defRPr>
            </a:lvl1pPr>
            <a:extLst/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Octobre 2016</a:t>
            </a:r>
            <a:endParaRPr lang="fr-FR" dirty="0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8F68F1-B5CA-4CE1-A624-189CF860D717}" type="slidenum">
              <a:rPr/>
              <a:pPr>
                <a:defRPr/>
              </a:pPr>
              <a:t>‹N°›</a:t>
            </a:fld>
            <a:endParaRPr dirty="0"/>
          </a:p>
        </p:txBody>
      </p:sp>
      <p:pic>
        <p:nvPicPr>
          <p:cNvPr id="1026" name="Picture 2" descr="G:\ATB\ATB2016\CPiasIleDeFrance-Bureautiqu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" y="44626"/>
            <a:ext cx="1465738" cy="12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76712"/>
          </a:xfrm>
        </p:spPr>
        <p:txBody>
          <a:bodyPr anchor="ctr"/>
          <a:lstStyle>
            <a:lvl1pPr>
              <a:defRPr sz="3200"/>
            </a:lvl1pPr>
            <a:extLst/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Octobre 2016</a:t>
            </a:r>
            <a:endParaRPr lang="en-US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en-US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9556-29D2-4BAE-A715-458C06C7EF9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988840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3608" y="3429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Octobre 2016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535054-4861-481F-826A-0F4CE9F2CE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4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732696"/>
          </a:xfrm>
        </p:spPr>
        <p:txBody>
          <a:bodyPr anchor="ctr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Octobre 2016</a:t>
            </a:r>
            <a:endParaRPr lang="en-US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en-US"/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C92E-C130-46AF-9A3F-9468D49EA0B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876712"/>
          </a:xfrm>
        </p:spPr>
        <p:txBody>
          <a:bodyPr anchor="ctr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Octobre 2016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en-US"/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1EF3-1741-46B6-9EF3-C0FDFEC1C6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2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Octobre 2016</a:t>
            </a:r>
            <a:endParaRPr lang="en-US" dirty="0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en-US"/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50E7-BE0E-4DB1-86FA-ACCBF2689B5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3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931224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Octobre 2016</a:t>
            </a:r>
            <a:endParaRPr lang="en-US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en-US"/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D23D-FF4F-47AD-9C51-5D6895D8B6E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604448" y="0"/>
            <a:ext cx="539552" cy="6858000"/>
          </a:xfrm>
          <a:prstGeom prst="rect">
            <a:avLst/>
          </a:prstGeom>
          <a:solidFill>
            <a:srgbClr val="7030A0">
              <a:alpha val="28000"/>
            </a:srgbClr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8002588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r-FR" smtClean="0"/>
              <a:t>Octobre 2016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 err="1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r-FR" smtClean="0"/>
              <a:t>Réseau ATB Paris-Nord : résultats 2016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E58F84-EBDF-44F8-B71C-471689045C1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2050" name="Picture 2" descr="G:\ATB\ATB2016\CPiasIleDeFrance-Bureautiqu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936104" cy="8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rgbClr val="7030A0"/>
            </a:solidFill>
          </a:ln>
          <a:gradFill>
            <a:gsLst>
              <a:gs pos="0">
                <a:srgbClr val="7030A0"/>
              </a:gs>
              <a:gs pos="95000">
                <a:schemeClr val="accent4">
                  <a:tint val="20000"/>
                </a:schemeClr>
              </a:gs>
              <a:gs pos="96000">
                <a:schemeClr val="accent4">
                  <a:tint val="70000"/>
                </a:schemeClr>
              </a:gs>
              <a:gs pos="98000">
                <a:srgbClr val="7030A0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7030A0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Calibri" panose="020F0502020204030204" pitchFamily="34" charset="0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Calibri" panose="020F0502020204030204" pitchFamily="34" charset="0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533400"/>
            <a:ext cx="6624736" cy="28681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cap="none" dirty="0" smtClean="0"/>
              <a:t>Réseau ATB </a:t>
            </a:r>
            <a:br>
              <a:rPr lang="fr-FR" cap="none" dirty="0" smtClean="0"/>
            </a:br>
            <a:r>
              <a:rPr lang="fr-FR" cap="none" dirty="0" smtClean="0"/>
              <a:t>CClin Paris-Nord</a:t>
            </a:r>
            <a:br>
              <a:rPr lang="fr-FR" cap="none" dirty="0" smtClean="0"/>
            </a:br>
            <a:r>
              <a:rPr lang="fr-FR" cap="none" dirty="0" smtClean="0"/>
              <a:t>résultats 2016</a:t>
            </a:r>
            <a:br>
              <a:rPr lang="fr-FR" cap="none" dirty="0" smtClean="0"/>
            </a:br>
            <a:r>
              <a:rPr lang="fr-FR" cap="none" dirty="0" smtClean="0">
                <a:solidFill>
                  <a:srgbClr val="0070C0"/>
                </a:solidFill>
              </a:rPr>
              <a:t>Ile-de-France</a:t>
            </a:r>
            <a:endParaRPr lang="fr-FR" cap="none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9613" y="3900488"/>
            <a:ext cx="6840537" cy="1473200"/>
          </a:xfrm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4400" dirty="0" smtClean="0"/>
              <a:t>Surveillance de la consommation </a:t>
            </a:r>
            <a:br>
              <a:rPr lang="fr-FR" sz="4400" dirty="0" smtClean="0"/>
            </a:br>
            <a:r>
              <a:rPr lang="fr-FR" sz="4400" dirty="0" smtClean="0"/>
              <a:t>des antibiotiques et des résistances bactériennes dans les établissements de santé</a:t>
            </a:r>
          </a:p>
        </p:txBody>
      </p:sp>
      <p:sp>
        <p:nvSpPr>
          <p:cNvPr id="922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rgbClr val="FFFFFF"/>
                </a:solidFill>
              </a:rPr>
              <a:t>Réseau ATB Paris-Nord : résultats 2016</a:t>
            </a:r>
            <a:endParaRPr lang="fr-FR" altLang="fr-FR" dirty="0" smtClean="0">
              <a:solidFill>
                <a:srgbClr val="FFFFFF"/>
              </a:solidFill>
            </a:endParaRPr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1B242-6A2A-45FD-9D75-2B00B37A5057}" type="slidenum">
              <a:rPr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fr-F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des principales familles ou molécules d’</a:t>
            </a:r>
            <a:r>
              <a:rPr lang="fr-FR" dirty="0" err="1" smtClean="0"/>
              <a:t>atb</a:t>
            </a:r>
            <a:endParaRPr lang="fr-FR" dirty="0"/>
          </a:p>
        </p:txBody>
      </p:sp>
      <p:sp>
        <p:nvSpPr>
          <p:cNvPr id="1945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3A294-7848-46C3-A236-EDC39152B35D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36779"/>
              </p:ext>
            </p:extLst>
          </p:nvPr>
        </p:nvGraphicFramePr>
        <p:xfrm>
          <a:off x="684213" y="1125538"/>
          <a:ext cx="6096000" cy="48672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/>
                <a:gridCol w="1224136"/>
                <a:gridCol w="1271464"/>
              </a:tblGrid>
              <a:tr h="36573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Molécules</a:t>
                      </a:r>
                      <a:endParaRPr lang="fr-F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Médiane</a:t>
                      </a:r>
                      <a:endParaRPr lang="fr-F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p25 – p75</a:t>
                      </a:r>
                      <a:endParaRPr lang="fr-FR" sz="1800" dirty="0"/>
                    </a:p>
                  </a:txBody>
                  <a:tcPr marT="45706" marB="45706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CONSOMMATION TOTALE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[159,6 - 538,3]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B-lactamines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[110,2 - 390,8]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Penicillines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[90,0 - 286,3]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lvl="1"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amoxicilline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clavulanique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[50,7 - 156,4]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lvl="1" algn="l" fontAlgn="t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[31,6 - 100,8]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C3G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(dont J01DC07 et J01DE)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[8,3 - 39,8]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Penemes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[0,2 - 5,0]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Fluoroquinolones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[19,8 - 47,0]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MLS*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[6,8 - 22,0]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Imidazoles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[2,0 - 19,3]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Aminosides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[0,6 - 16,0]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Sulfamides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[2,3 - 10,2]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Anti-SARM**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[0,5 - 7,6]</a:t>
                      </a:r>
                    </a:p>
                  </a:txBody>
                  <a:tcPr marL="0" marR="0" marT="0" marB="0"/>
                </a:tc>
              </a:tr>
              <a:tr h="32153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Glycopeptides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[0,3 - 6,4]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188" y="6021388"/>
            <a:ext cx="734536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b-lactamines</a:t>
            </a:r>
            <a:endParaRPr lang="fr-FR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048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048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4C587-A10E-448D-8A58-845260E05BD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6543"/>
            <a:ext cx="6800295" cy="49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</a:t>
            </a:r>
            <a:br>
              <a:rPr lang="fr-FR" dirty="0" smtClean="0"/>
            </a:br>
            <a:r>
              <a:rPr lang="fr-FR" dirty="0" smtClean="0"/>
              <a:t>d’amoxicilline </a:t>
            </a:r>
            <a:r>
              <a:rPr lang="fr-FR" dirty="0" err="1" smtClean="0"/>
              <a:t>ac</a:t>
            </a:r>
            <a:r>
              <a:rPr lang="fr-FR" dirty="0" smtClean="0"/>
              <a:t>. clavulanique</a:t>
            </a:r>
            <a:endParaRPr lang="fr-FR" dirty="0"/>
          </a:p>
        </p:txBody>
      </p:sp>
      <p:sp>
        <p:nvSpPr>
          <p:cNvPr id="2150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D6804-302A-4E94-B848-D8EB89650CF9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16542"/>
            <a:ext cx="6408713" cy="46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c3g</a:t>
            </a:r>
            <a:endParaRPr lang="fr-FR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253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253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6BE6A-DA82-42C0-82CC-BE748A73C0AF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6821"/>
            <a:ext cx="6912767" cy="523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dirty="0" err="1" smtClean="0"/>
              <a:t>carbapénèmes</a:t>
            </a:r>
            <a:endParaRPr lang="fr-FR" dirty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355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35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65B98-4B21-44C5-A3FF-47DE3FE2974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3" y="1124744"/>
            <a:ext cx="668553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3372" cy="1008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700" dirty="0"/>
              <a:t>Consommations </a:t>
            </a:r>
            <a:r>
              <a:rPr lang="fr-FR" sz="2700" dirty="0" smtClean="0"/>
              <a:t>d’ATB anti-staphylocoques résistants à la </a:t>
            </a:r>
            <a:r>
              <a:rPr lang="fr-FR" sz="2700" dirty="0" err="1" smtClean="0"/>
              <a:t>méticilline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err="1" smtClean="0"/>
              <a:t>Glycopetides</a:t>
            </a:r>
            <a:r>
              <a:rPr lang="fr-FR" sz="2000" dirty="0" smtClean="0"/>
              <a:t> + </a:t>
            </a:r>
            <a:r>
              <a:rPr lang="fr-FR" sz="2000" dirty="0" err="1" smtClean="0"/>
              <a:t>daptomycine</a:t>
            </a:r>
            <a:r>
              <a:rPr lang="fr-FR" sz="2000" dirty="0" smtClean="0"/>
              <a:t> + </a:t>
            </a:r>
            <a:r>
              <a:rPr lang="fr-FR" sz="2000" dirty="0" err="1" smtClean="0"/>
              <a:t>linezolide</a:t>
            </a:r>
            <a:endParaRPr lang="fr-FR" sz="2700" dirty="0"/>
          </a:p>
        </p:txBody>
      </p:sp>
      <p:sp>
        <p:nvSpPr>
          <p:cNvPr id="2457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8DC72-67FA-46E1-843D-1E1D4594EA9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86916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2662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BBC0F-1D46-40DD-88F2-D2A9889E82B7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0778"/>
            <a:ext cx="6768751" cy="503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par services</a:t>
            </a:r>
            <a:endParaRPr lang="fr-FR" dirty="0"/>
          </a:p>
        </p:txBody>
      </p:sp>
      <p:sp>
        <p:nvSpPr>
          <p:cNvPr id="28675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867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C8D44-7A4C-47A4-BB64-97E4BDCA48D8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participation par services</a:t>
            </a:r>
            <a:endParaRPr lang="fr-FR" dirty="0"/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725"/>
            <a:ext cx="7859713" cy="4846638"/>
          </a:xfrm>
        </p:spPr>
        <p:txBody>
          <a:bodyPr/>
          <a:lstStyle/>
          <a:p>
            <a:pPr eaLnBrk="1" hangingPunct="1"/>
            <a:endParaRPr lang="fr-FR" altLang="fr-FR" smtClean="0"/>
          </a:p>
          <a:p>
            <a:pPr marL="292100" lvl="1" indent="0" eaLnBrk="1" hangingPunct="1">
              <a:buFont typeface="Wingdings 2" pitchFamily="18" charset="2"/>
              <a:buNone/>
            </a:pPr>
            <a:endParaRPr lang="fr-FR" altLang="fr-FR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83111"/>
              </p:ext>
            </p:extLst>
          </p:nvPr>
        </p:nvGraphicFramePr>
        <p:xfrm>
          <a:off x="1259632" y="1412776"/>
          <a:ext cx="5472112" cy="472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72"/>
                <a:gridCol w="1944040"/>
              </a:tblGrid>
              <a:tr h="64026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Type de service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Nb de participants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/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Médecine (hors réa)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81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pPr lvl="1"/>
                      <a:r>
                        <a:rPr lang="fr-FR" sz="1800" dirty="0" smtClean="0"/>
                        <a:t>dont hématologie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7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pPr lvl="1"/>
                      <a:r>
                        <a:rPr lang="fr-FR" sz="1800" dirty="0" smtClean="0"/>
                        <a:t>dont maladies infectieuses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6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Réanimation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38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Pédiatrie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33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Chirurgie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73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pPr marL="457200" lvl="1" algn="l" rtl="0" eaLnBrk="1" latinLnBrk="0" hangingPunct="1"/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Chirurgie ambulatoire</a:t>
                      </a:r>
                      <a:endParaRPr kumimoji="0"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26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Gynécologie-Obstétrique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42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SSR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99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SLD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34</a:t>
                      </a:r>
                      <a:endParaRPr lang="fr-FR" sz="1800" dirty="0"/>
                    </a:p>
                  </a:txBody>
                  <a:tcPr marL="91432" marR="91432" marT="45733" marB="4573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4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Psychiatrie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26</a:t>
                      </a:r>
                      <a:endParaRPr lang="fr-FR" sz="1800" dirty="0"/>
                    </a:p>
                  </a:txBody>
                  <a:tcPr marL="91432" marR="91432" marT="45733" marB="45733">
                    <a:noFill/>
                  </a:tcPr>
                </a:tc>
              </a:tr>
            </a:tbl>
          </a:graphicData>
        </a:graphic>
      </p:graphicFrame>
      <p:sp>
        <p:nvSpPr>
          <p:cNvPr id="2973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297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C2D6-E431-47FE-AA71-3825A873E35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totales d’</a:t>
            </a:r>
            <a:r>
              <a:rPr lang="fr-FR" dirty="0" err="1" smtClean="0"/>
              <a:t>atb</a:t>
            </a:r>
            <a:endParaRPr lang="fr-FR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072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07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66CFA-3269-4D0E-8378-D70D8C909350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567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participation</a:t>
            </a:r>
            <a:endParaRPr lang="fr-FR" dirty="0"/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188 établissements de santé (ES) en 2016</a:t>
            </a:r>
          </a:p>
        </p:txBody>
      </p:sp>
      <p:sp>
        <p:nvSpPr>
          <p:cNvPr id="1024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A5785-89DC-4837-AE63-AF52B900097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b-lactamines</a:t>
            </a:r>
            <a:endParaRPr lang="fr-FR" dirty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174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17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C159F-2136-480D-8DFD-1A6ABC38F66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28702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Consommations </a:t>
            </a:r>
            <a:br>
              <a:rPr lang="fr-FR" dirty="0"/>
            </a:br>
            <a:r>
              <a:rPr lang="fr-FR" dirty="0"/>
              <a:t>d’amoxicilline </a:t>
            </a:r>
            <a:r>
              <a:rPr lang="fr-FR" dirty="0" err="1"/>
              <a:t>ac</a:t>
            </a:r>
            <a:r>
              <a:rPr lang="fr-FR" dirty="0"/>
              <a:t>. clavulanique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277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27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5E1A7-222F-418C-9AAC-CAD8FCBB4E22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7"/>
            <a:ext cx="7200800" cy="49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c3g</a:t>
            </a:r>
            <a:endParaRPr lang="fr-FR" dirty="0"/>
          </a:p>
        </p:txBody>
      </p:sp>
      <p:sp>
        <p:nvSpPr>
          <p:cNvPr id="3379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379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9F484-9B96-42C2-80EA-48EC1A5A57ED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287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c3g</a:t>
            </a:r>
            <a:endParaRPr lang="fr-FR" dirty="0"/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7859713" cy="5475288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A8812-D9C9-46EF-9CA9-4FA2D2E0DDA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7338"/>
            <a:ext cx="6552727" cy="475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dirty="0" err="1" smtClean="0"/>
              <a:t>carbapénèmes</a:t>
            </a:r>
            <a:endParaRPr lang="fr-FR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584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58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89C4C-DADE-4212-857E-155FCF93308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847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</a:t>
            </a:r>
            <a:r>
              <a:rPr lang="fr-FR" dirty="0" err="1" smtClean="0"/>
              <a:t>carbapénèmes</a:t>
            </a:r>
            <a:endParaRPr lang="fr-FR" dirty="0"/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513"/>
            <a:ext cx="7859713" cy="5403850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686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68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D4447-DA7E-47BD-82B1-81958CAA345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7338"/>
            <a:ext cx="7128792" cy="475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dirty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789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78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A9C82-5C21-4E17-90B2-567576B9E8C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168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dirty="0"/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7859713" cy="5475288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3891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891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FC260-A7CC-4E16-BFFF-E033BFF25FB8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57339"/>
            <a:ext cx="6959872" cy="45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/>
              <a:t>Consommations d’ATB anti-staphylocoques résistants à la </a:t>
            </a:r>
            <a:r>
              <a:rPr lang="fr-FR" sz="2400" dirty="0" err="1" smtClean="0"/>
              <a:t>méticilline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1800" dirty="0" err="1"/>
              <a:t>Glycopetides</a:t>
            </a:r>
            <a:r>
              <a:rPr lang="fr-FR" sz="1800" dirty="0"/>
              <a:t> + </a:t>
            </a:r>
            <a:r>
              <a:rPr lang="fr-FR" sz="1800" dirty="0" err="1"/>
              <a:t>daptomycine</a:t>
            </a:r>
            <a:r>
              <a:rPr lang="fr-FR" sz="1800" dirty="0"/>
              <a:t> + </a:t>
            </a:r>
            <a:r>
              <a:rPr lang="fr-FR" sz="1800" dirty="0" err="1"/>
              <a:t>linezolide</a:t>
            </a:r>
            <a:endParaRPr lang="fr-FR" sz="2400" dirty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3994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399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E32D1-D4B7-434A-A884-8F91A12B04C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7338"/>
            <a:ext cx="6984776" cy="475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024"/>
            <a:ext cx="7239000" cy="8767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/>
              <a:t>Consommations d’ATB anti-staphylocoques résistants à la </a:t>
            </a:r>
            <a:r>
              <a:rPr lang="fr-FR" sz="2400" dirty="0" err="1"/>
              <a:t>méticilline</a:t>
            </a:r>
            <a:r>
              <a:rPr lang="fr-FR" sz="2400" dirty="0"/>
              <a:t> (2)</a:t>
            </a:r>
            <a:br>
              <a:rPr lang="fr-FR" sz="2400" dirty="0"/>
            </a:br>
            <a:r>
              <a:rPr lang="fr-FR" sz="1800" dirty="0" err="1"/>
              <a:t>Glycopetides</a:t>
            </a:r>
            <a:r>
              <a:rPr lang="fr-FR" sz="1800" dirty="0"/>
              <a:t> + </a:t>
            </a:r>
            <a:r>
              <a:rPr lang="fr-FR" sz="1800" dirty="0" err="1"/>
              <a:t>daptomycine</a:t>
            </a:r>
            <a:r>
              <a:rPr lang="fr-FR" sz="1800" dirty="0"/>
              <a:t> + </a:t>
            </a:r>
            <a:r>
              <a:rPr lang="fr-FR" sz="1800" dirty="0" err="1"/>
              <a:t>linezolide</a:t>
            </a:r>
            <a:endParaRPr lang="fr-FR" sz="2400" dirty="0"/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réanimation, hématologie, maladies infectieuses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4096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096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19DE1-E1FD-4825-ABF3-19195A8FFAD7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(2)</a:t>
            </a:r>
            <a:endParaRPr lang="fr-FR" dirty="0"/>
          </a:p>
        </p:txBody>
      </p:sp>
      <p:sp>
        <p:nvSpPr>
          <p:cNvPr id="1229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229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06F4F-D369-4FA2-980B-5469B6F08D0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713" cy="511559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44,3% </a:t>
            </a:r>
            <a:r>
              <a:rPr lang="fr-FR" altLang="fr-FR" dirty="0" smtClean="0"/>
              <a:t>des ES de la région</a:t>
            </a:r>
          </a:p>
          <a:p>
            <a:pPr eaLnBrk="1" hangingPunct="1"/>
            <a:r>
              <a:rPr lang="fr-FR" altLang="fr-FR" dirty="0" smtClean="0"/>
              <a:t>56,9% </a:t>
            </a:r>
            <a:r>
              <a:rPr lang="fr-FR" altLang="fr-FR" dirty="0" smtClean="0"/>
              <a:t>des lits de la région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460665"/>
              </p:ext>
            </p:extLst>
          </p:nvPr>
        </p:nvGraphicFramePr>
        <p:xfrm>
          <a:off x="827584" y="2492896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médecine (n=81)</a:t>
            </a:r>
            <a:endParaRPr lang="fr-FR" dirty="0"/>
          </a:p>
        </p:txBody>
      </p:sp>
      <p:sp>
        <p:nvSpPr>
          <p:cNvPr id="4198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656B7-A5FA-43B6-8B97-83A377F918B9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94919"/>
              </p:ext>
            </p:extLst>
          </p:nvPr>
        </p:nvGraphicFramePr>
        <p:xfrm>
          <a:off x="611188" y="908720"/>
          <a:ext cx="7129462" cy="5126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2976"/>
                <a:gridCol w="1553243"/>
                <a:gridCol w="1553243"/>
              </a:tblGrid>
              <a:tr h="43271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435,6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[323,1 - 504,9]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[236,1 - 425,3]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203,9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[134,4 - 265,5]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[61,5 - 130,8]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[3,6 - 19,8]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[41,2 - 78,2]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[32,9 - 61,5]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[0,8 - 7,5]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Penemes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[1,6 - 8,2]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Fluoroquinolones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[27,8 - 63,9]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[9,3 - 27,4]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ciprofloxacine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[4,3 - 18,4]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levofloxacine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[2,1 - 12,5]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MLS*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[12,7 - 38,1]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Macrolides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[6,9 - 22,8]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Imidazoles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[11,5 - 28,7]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Aminosides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[4,1 - 12,8]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Sulfamides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[3,5 - 13,4]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Anti-SARM**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[1,3 - 8,4]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[1,0 - 6,3]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3370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vancomycine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[1,0 - 5,9]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1188" y="6167140"/>
            <a:ext cx="734536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chirurgie (n=73)</a:t>
            </a:r>
            <a:endParaRPr lang="fr-FR" dirty="0"/>
          </a:p>
        </p:txBody>
      </p:sp>
      <p:sp>
        <p:nvSpPr>
          <p:cNvPr id="43011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2AF70-D649-49C1-928E-D4327CA9D53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17779"/>
              </p:ext>
            </p:extLst>
          </p:nvPr>
        </p:nvGraphicFramePr>
        <p:xfrm>
          <a:off x="579438" y="766763"/>
          <a:ext cx="7056437" cy="5479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771"/>
                <a:gridCol w="1537333"/>
                <a:gridCol w="1537333"/>
              </a:tblGrid>
              <a:tr h="35798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707,8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[525,4 - 807,0]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[381,4 - 584,1]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300,3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[209,2 - 389,9]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[127,9 - 264,0]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[42,9 - 116,3]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-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[3,0 - 14,7]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C1G (dont J01DC04)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[22,2 - 183,9]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C2G (sauf J01DC04 et J01DC07)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[0,2 - 16,2]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[12,1 - 63,3]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[10,6 - 49,2]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[0,3 - 5,5]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Penemes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[0,7 - 6,2]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Fluoroquinolones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[38,0 - 73,9]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[9,7 - 37,5]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ciprofloxacine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[6,1 - 18,0]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levofloxacine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[1,0 - 12,1]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Imidazoles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[11,3 - 68,2]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Aminosides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[12,3 - 41,8]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MLS*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[10,9 - 26,7]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Macrolides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[0,8 - 9,1]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Anti-SARM**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[3,3 - 12,9]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[2,4 - 11,2]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vancomycine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[2,4 - 11,2]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Sulfamides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[1,8 - 9,4]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31825" y="6427788"/>
            <a:ext cx="734536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475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chirurgie AMULATOIRE (n=26)</a:t>
            </a:r>
            <a:endParaRPr lang="fr-FR" dirty="0"/>
          </a:p>
        </p:txBody>
      </p:sp>
      <p:sp>
        <p:nvSpPr>
          <p:cNvPr id="43011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2AF70-D649-49C1-928E-D4327CA9D53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86970"/>
              </p:ext>
            </p:extLst>
          </p:nvPr>
        </p:nvGraphicFramePr>
        <p:xfrm>
          <a:off x="579438" y="980728"/>
          <a:ext cx="7056437" cy="545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771"/>
                <a:gridCol w="1537333"/>
                <a:gridCol w="1537333"/>
              </a:tblGrid>
              <a:tr h="33198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[16,0 - 153,5]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36,0</a:t>
                      </a:r>
                      <a:endParaRPr kumimoji="0"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[8,8 - 77,2]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[3,0 - 57,9]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[0,0 - 22,9]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[0,5 - 37,6]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-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C1G (dont J01DC04)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[0,0 - 6,8]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C2G (sauf J01DC04 et J01DC07)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[0,0 - 0,1]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[0,0 - 1,6]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[0,0 - 1,6]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Penemes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Fluoroquinolones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[0,3 - 12,8]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[0,0 - 9,5]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ciprofloxacine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[0,0 - 0,2]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levofloxacine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Imidazoles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[0,0 - 2,7]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Aminosides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[0,0 - 1,1]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MLS*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[0,0 - 1,6]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Macrolides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[0,0 - 0,8]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Anti-SARM**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vancomycine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13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Sulfamides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7544" y="6427788"/>
            <a:ext cx="73453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 smtClean="0">
                <a:latin typeface="+mn-lt"/>
                <a:cs typeface="+mn-cs"/>
              </a:rPr>
              <a:t>Streptogramines</a:t>
            </a:r>
            <a:r>
              <a:rPr lang="fr-FR" sz="1050" dirty="0" smtClean="0">
                <a:latin typeface="+mn-lt"/>
                <a:cs typeface="+mn-cs"/>
              </a:rPr>
              <a:t>   </a:t>
            </a:r>
            <a:r>
              <a:rPr lang="fr-FR" sz="1050" dirty="0"/>
              <a:t>**Anti-SARM : Glycopeptides + </a:t>
            </a:r>
            <a:r>
              <a:rPr lang="fr-FR" sz="1050" dirty="0" err="1"/>
              <a:t>linezolide</a:t>
            </a:r>
            <a:r>
              <a:rPr lang="fr-FR" sz="1050" dirty="0"/>
              <a:t> + </a:t>
            </a:r>
            <a:r>
              <a:rPr lang="fr-FR" sz="1050" dirty="0" err="1"/>
              <a:t>daptomycine</a:t>
            </a:r>
            <a:endParaRPr lang="fr-FR" sz="105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74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7859713" cy="56911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Médecine, chirurgie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céphalosporines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403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EB12B-CAC1-4B8B-B8CC-2CF6F70B70C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008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7859713" cy="5691188"/>
          </a:xfrm>
        </p:spPr>
        <p:txBody>
          <a:bodyPr/>
          <a:lstStyle/>
          <a:p>
            <a:pPr eaLnBrk="1" hangingPunct="1"/>
            <a:r>
              <a:rPr lang="fr-FR" altLang="fr-FR" dirty="0"/>
              <a:t>Chirurgie ambulatoire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céphalosporines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403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EB12B-CAC1-4B8B-B8CC-2CF6F70B70C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9127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B-lactamines </a:t>
            </a:r>
            <a:br>
              <a:rPr lang="fr-FR" dirty="0" smtClean="0"/>
            </a:br>
            <a:r>
              <a:rPr lang="fr-FR" dirty="0" smtClean="0"/>
              <a:t>ne couvrant pas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Médecine, chirurgie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fr-FR" altLang="fr-FR" sz="1800">
                <a:solidFill>
                  <a:srgbClr val="000000"/>
                </a:solidFill>
                <a:latin typeface="Arial" charset="0"/>
              </a:rPr>
            </a:br>
            <a:endParaRPr lang="fr-FR" altLang="fr-FR" sz="1800">
              <a:latin typeface="Arial" charset="0"/>
            </a:endParaRPr>
          </a:p>
        </p:txBody>
      </p:sp>
      <p:sp>
        <p:nvSpPr>
          <p:cNvPr id="4506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506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C5DB1-0E35-4946-9987-F0AC8B3E1BF3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912768" cy="480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B-lactamines couvrant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513"/>
            <a:ext cx="7859713" cy="540385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Médecine, chirurgie</a:t>
            </a:r>
          </a:p>
          <a:p>
            <a:pPr eaLnBrk="1" hangingPunct="1"/>
            <a:endParaRPr lang="fr-FR" altLang="fr-FR" dirty="0" smtClean="0"/>
          </a:p>
        </p:txBody>
      </p:sp>
      <p:sp>
        <p:nvSpPr>
          <p:cNvPr id="4608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60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5AECE-B0E2-4080-BD2F-7DBE60270EFA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7338"/>
            <a:ext cx="7200800" cy="489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35516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réanimation (n=38)</a:t>
            </a:r>
            <a:endParaRPr lang="fr-FR" dirty="0"/>
          </a:p>
        </p:txBody>
      </p:sp>
      <p:sp>
        <p:nvSpPr>
          <p:cNvPr id="4710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C26CC-EC03-4009-9D10-4D3699A3B64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12211"/>
              </p:ext>
            </p:extLst>
          </p:nvPr>
        </p:nvGraphicFramePr>
        <p:xfrm>
          <a:off x="900113" y="836613"/>
          <a:ext cx="6911975" cy="5694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0255"/>
                <a:gridCol w="1505860"/>
                <a:gridCol w="1505860"/>
              </a:tblGrid>
              <a:tr h="36013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1382,1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[1125 - 1553]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β-lactamines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862,2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[736,5 - 987,8]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smtClean="0">
                          <a:effectLst/>
                          <a:latin typeface="+mn-lt"/>
                        </a:rPr>
                        <a:t>Pénicillines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537,2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[425,4 - 675,1]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clavulanique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[116,0 - 277,9]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A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[129,4 - 265,1]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piperacilline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- </a:t>
                      </a:r>
                      <a:r>
                        <a:rPr lang="en-GB" sz="1200" dirty="0" err="1">
                          <a:effectLst/>
                          <a:latin typeface="+mn-lt"/>
                        </a:rPr>
                        <a:t>tazobactam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[76,4 - 132,0]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183,3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[153,0 - 237,6]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2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2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126,4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[83,7 - 162,0]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2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2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[32,9 - 94,7]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Penemes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[37,0 - 124,1]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n-lt"/>
                        </a:rPr>
                        <a:t>Imipénème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[19,7 - 53,0]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Fluoroquinolones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[53,0 - 108,1]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n-lt"/>
                        </a:rPr>
                        <a:t>ofloxacine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[6,9 - 22,2]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Ciprofloxacine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[22,0 - 50,3]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n-lt"/>
                        </a:rPr>
                        <a:t>lévofloxacine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[11,8 - 32,3]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Aminosides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[67,4 - 112,5]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MLS (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Macrolides,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Lincosamides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,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Streptogramines</a:t>
                      </a:r>
                      <a:r>
                        <a:rPr lang="fr-FR" sz="1200" dirty="0">
                          <a:effectLst/>
                          <a:latin typeface="+mn-lt"/>
                          <a:cs typeface="Times New Roman"/>
                        </a:rPr>
                        <a:t>)</a:t>
                      </a:r>
                      <a:endParaRPr lang="fr-FR" sz="1200" dirty="0" smtClean="0">
                        <a:latin typeface="+mn-lt"/>
                        <a:cs typeface="+mn-cs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[62,8 - 105,4]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     Macrolides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[44,3 - 82,2]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Anti-SARM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Glycopeptides +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linezolide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 + </a:t>
                      </a:r>
                      <a:r>
                        <a:rPr lang="fr-FR" sz="1200" dirty="0" err="1" smtClean="0">
                          <a:latin typeface="+mn-lt"/>
                          <a:cs typeface="+mn-cs"/>
                        </a:rPr>
                        <a:t>daptomycine</a:t>
                      </a:r>
                      <a:r>
                        <a:rPr lang="fr-FR" sz="1200" dirty="0" smtClean="0">
                          <a:latin typeface="+mn-lt"/>
                          <a:cs typeface="+mn-cs"/>
                        </a:rPr>
                        <a:t>)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[35,4 - 102,2]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Glycopeptides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[22,1 - 57,8]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vancomycine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[21,6 - 57,8]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Daptomycine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[0,0 - 10,2]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Linezolide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[2,1 - 26,7]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Imidazoles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[38,7 - 77,2]</a:t>
                      </a:r>
                    </a:p>
                  </a:txBody>
                  <a:tcPr marL="0" marR="0" marT="0" marB="0"/>
                </a:tc>
              </a:tr>
              <a:tr h="19324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Sulfamides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[24,3 - 56,8]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B-lactamines </a:t>
            </a:r>
            <a:br>
              <a:rPr lang="fr-FR" dirty="0" smtClean="0"/>
            </a:br>
            <a:r>
              <a:rPr lang="fr-FR" dirty="0" smtClean="0"/>
              <a:t>ne couvrant pas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En réanimation</a:t>
            </a: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sp>
        <p:nvSpPr>
          <p:cNvPr id="4813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813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A5F23-9F6E-4A38-B4B1-85498D53E5A8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64807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B-lactamines couvrant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/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En réanimation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4915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4915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573A0-48E3-4C8B-A0FC-0F36C32E158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(3)</a:t>
            </a:r>
            <a:endParaRPr lang="fr-FR" dirty="0"/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713" cy="511559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Selon le statut: 29,8% public, 18,6% </a:t>
            </a:r>
            <a:r>
              <a:rPr lang="fr-FR" altLang="fr-FR" dirty="0" err="1" smtClean="0"/>
              <a:t>Espic</a:t>
            </a:r>
            <a:r>
              <a:rPr lang="fr-FR" altLang="fr-FR" dirty="0" smtClean="0"/>
              <a:t>, 51,6% privé</a:t>
            </a:r>
          </a:p>
          <a:p>
            <a:pPr eaLnBrk="1" hangingPunct="1"/>
            <a:r>
              <a:rPr lang="fr-FR" altLang="fr-FR" dirty="0" smtClean="0"/>
              <a:t>Participation par catégorie d’ES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1331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331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4FF9B-03DC-42E8-8AEC-24DA1A7D40D2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881085"/>
              </p:ext>
            </p:extLst>
          </p:nvPr>
        </p:nvGraphicFramePr>
        <p:xfrm>
          <a:off x="971600" y="2348880"/>
          <a:ext cx="466725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44468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de fluoroquinolones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050"/>
            <a:ext cx="7859713" cy="55483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En réanimation</a:t>
            </a: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sp>
        <p:nvSpPr>
          <p:cNvPr id="5018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018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66662-8B26-4081-ACD0-D16FF29FD5D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7687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7427168" cy="87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Consommations en gynéco-obstétrique (n=42)</a:t>
            </a:r>
            <a:endParaRPr lang="fr-FR" sz="2400" dirty="0"/>
          </a:p>
        </p:txBody>
      </p:sp>
      <p:sp>
        <p:nvSpPr>
          <p:cNvPr id="5120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07163-7D84-476A-8043-3814EC3C9FC9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34730"/>
              </p:ext>
            </p:extLst>
          </p:nvPr>
        </p:nvGraphicFramePr>
        <p:xfrm>
          <a:off x="1085850" y="1052513"/>
          <a:ext cx="6870700" cy="4722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966"/>
                <a:gridCol w="1496867"/>
                <a:gridCol w="1496867"/>
              </a:tblGrid>
              <a:tr h="57628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2"/>
                    </a:solidFill>
                  </a:tcPr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CONSOMMATION TOTALE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333,7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[251,4 - 442,8]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β-lactamines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295,7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[231,5 - 410,8]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284,3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[212,2 - 377,5]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637540"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6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clavulanique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[43,4 - 107,8]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637540"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A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196,1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[130,1 - 272,8]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[5,5 - 24,9]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Orales (dont J01DC07)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[1,7 - 13,8]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[1,9 - 9,7]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[0,0 - 0,0]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MLS*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[4,4 - 11,6]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Macrolides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[0,2 - 5,7]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Fluoroquinolones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[2,7 - 11,3]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[0,5 - 8,2]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Imidazoles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[1,2 - 10,3]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Aminosides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[1,6 - 5,5]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Sulfamides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[0,0 - 0,9]</a:t>
                      </a:r>
                    </a:p>
                  </a:txBody>
                  <a:tcPr marL="0" marR="0" marT="0" marB="0"/>
                </a:tc>
              </a:tr>
              <a:tr h="24388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Anti-SARM**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[0,0 - 0,1]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188" y="6092825"/>
            <a:ext cx="73453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87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</a:t>
            </a:r>
            <a:r>
              <a:rPr lang="fr-FR" dirty="0" err="1" smtClean="0"/>
              <a:t>ssr</a:t>
            </a:r>
            <a:r>
              <a:rPr lang="fr-FR" dirty="0" smtClean="0"/>
              <a:t> (n=99)</a:t>
            </a:r>
            <a:endParaRPr lang="fr-FR" dirty="0"/>
          </a:p>
        </p:txBody>
      </p:sp>
      <p:sp>
        <p:nvSpPr>
          <p:cNvPr id="5222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6B637-9182-479B-AD1C-5C39C75E791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55650"/>
              </p:ext>
            </p:extLst>
          </p:nvPr>
        </p:nvGraphicFramePr>
        <p:xfrm>
          <a:off x="611188" y="824855"/>
          <a:ext cx="7056437" cy="5340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771"/>
                <a:gridCol w="1537333"/>
                <a:gridCol w="1537333"/>
              </a:tblGrid>
              <a:tr h="43259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>
                    <a:solidFill>
                      <a:schemeClr val="accent2"/>
                    </a:solidFill>
                  </a:tcPr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[134,0 - 228,7]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β-lactamines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[86,8 - 151,1]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Penicillines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[78,8 - 134,2]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amoxicilline - </a:t>
                      </a:r>
                      <a:r>
                        <a:rPr lang="fr-FR" sz="1400" dirty="0" err="1">
                          <a:effectLst/>
                          <a:latin typeface="+mn-lt"/>
                        </a:rPr>
                        <a:t>ac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clavulanique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[41,5 - 70,7]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A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[25,4 - 51,4]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C3G (dont J01DC07 et J01DE)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[6,8 - 16,0]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C3G Orales (dont J01DC07)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[0,5 - 3,8]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[3,4 - 12,4]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C3G Inj. actives sur </a:t>
                      </a:r>
                      <a:r>
                        <a:rPr lang="fr-FR" sz="14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4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4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[0,0 - 1,4]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Penemes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[0,2 - 2,1]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Fluoroquinolones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[16,2 - 36,9]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[5,8 - 13,1]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ciprofloxacine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[3,6 - 12,4]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levofloxacine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[1,9 - 9,0]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norfloxacine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[0,1 - 2,5]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MLS*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[5,9 - 13,5]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Macrolides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[1,2 - 5,1]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Streptogramines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[1,6 - 5,9]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Sulfamides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[3,7 - 10,0]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Imidazoles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[1,4 - 7,0]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Aminosides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[0,1 - 1,6]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Anti-SARM**</a:t>
                      </a:r>
                      <a:endParaRPr lang="fr-F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[0,2 - 3,0]</a:t>
                      </a:r>
                    </a:p>
                  </a:txBody>
                  <a:tcPr marL="0" marR="0" marT="0" marB="0"/>
                </a:tc>
              </a:tr>
              <a:tr h="21338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Glycopeptides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[0,1 - 1,9]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188" y="6165304"/>
            <a:ext cx="73453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7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</a:t>
            </a:r>
            <a:r>
              <a:rPr lang="fr-FR" dirty="0" err="1" smtClean="0"/>
              <a:t>sLD</a:t>
            </a:r>
            <a:r>
              <a:rPr lang="fr-FR" dirty="0" smtClean="0"/>
              <a:t> (n=34)</a:t>
            </a:r>
            <a:endParaRPr lang="fr-FR" dirty="0"/>
          </a:p>
        </p:txBody>
      </p:sp>
      <p:sp>
        <p:nvSpPr>
          <p:cNvPr id="53251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560C2-49CD-40C6-B93E-650B9EC31296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43592"/>
              </p:ext>
            </p:extLst>
          </p:nvPr>
        </p:nvGraphicFramePr>
        <p:xfrm>
          <a:off x="611188" y="836613"/>
          <a:ext cx="7129462" cy="5381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2978"/>
                <a:gridCol w="1553242"/>
                <a:gridCol w="1553242"/>
              </a:tblGrid>
              <a:tr h="50415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/>
                    </a:solidFill>
                  </a:tcPr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CONSOMMATION TOTALE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[46,4 - 91,5]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β-lactamines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[37,5 - 74,2]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Penicillines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[33,9 - 63,8]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amoxicilline - ac clavulanique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[19,4 - 42,7]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A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[7,4 - 18,6]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(dont J01DC07 et J01DE)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[3,8 - 10,1]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C3G Orales (dont J01DC07)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[0,0 - 1,1]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[3,0 - 9,7]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Fluoroquinolones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[1,8 - 4,9]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[0,4 - 2,1]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ciprofloxacine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[0,2 - 1,2]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levofloxacine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[0,0 - 1,1]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norfloxacine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[0,0 - 0,7]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MLS*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[1,2 - 5,0]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Macrolides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[0,1 - 1,8]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Streptogramines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[0,9 - 3,2]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Sulfamides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[0,5 - 2,0]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Imidazoles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[0,9 - 2,9]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Aminosides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[0,0 - 0,8]</a:t>
                      </a:r>
                    </a:p>
                  </a:txBody>
                  <a:tcPr marL="0" marR="0" marT="0" marB="0"/>
                </a:tc>
              </a:tr>
              <a:tr h="243865">
                <a:tc>
                  <a:txBody>
                    <a:bodyPr/>
                    <a:lstStyle/>
                    <a:p>
                      <a:pPr marL="1588" inden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Anti-SARM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**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[0,0 - 0,2]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2" y="6165304"/>
            <a:ext cx="73453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**Anti-SARM : Glycopeptides + </a:t>
            </a:r>
            <a:r>
              <a:rPr lang="fr-FR" sz="1050" dirty="0" err="1">
                <a:latin typeface="+mn-lt"/>
                <a:cs typeface="+mn-cs"/>
              </a:rPr>
              <a:t>linezolide</a:t>
            </a:r>
            <a:r>
              <a:rPr lang="fr-FR" sz="1050" dirty="0">
                <a:latin typeface="+mn-lt"/>
                <a:cs typeface="+mn-cs"/>
              </a:rPr>
              <a:t> + </a:t>
            </a:r>
            <a:r>
              <a:rPr lang="fr-FR" sz="1050" dirty="0" err="1">
                <a:latin typeface="+mn-lt"/>
                <a:cs typeface="+mn-cs"/>
              </a:rPr>
              <a:t>daptomycine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en psychiatrie (n=26)</a:t>
            </a:r>
            <a:endParaRPr lang="fr-FR" dirty="0"/>
          </a:p>
        </p:txBody>
      </p:sp>
      <p:sp>
        <p:nvSpPr>
          <p:cNvPr id="5427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9226E-ECC1-4874-A36C-39E8F8EA353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69804"/>
              </p:ext>
            </p:extLst>
          </p:nvPr>
        </p:nvGraphicFramePr>
        <p:xfrm>
          <a:off x="684213" y="1117347"/>
          <a:ext cx="6911975" cy="4831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0255"/>
                <a:gridCol w="1505860"/>
                <a:gridCol w="1505860"/>
              </a:tblGrid>
              <a:tr h="44281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Molécules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Médiane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[p25-p75]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>
                    <a:solidFill>
                      <a:schemeClr val="accent2"/>
                    </a:solidFill>
                  </a:tcPr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CONSOMMATION TOTALE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[55,2 - 99,2]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β-lactamines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[39,0 - 78,3]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Penicillines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[37,8 - 73,0]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amoxicilline - ac clavulanique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[19,9 - 43,3]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+mn-lt"/>
                        </a:rPr>
                        <a:t>Penicillines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A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[13,4 - 35,7]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C3G (dont J01DC07 et J01DE)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[0,4 - 2,2]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C3G Orales (dont J01DC07)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[0,0 - 1,0]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lvl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C3G Inj. inactives sur </a:t>
                      </a:r>
                      <a:r>
                        <a:rPr lang="fr-FR" sz="1600" i="1" dirty="0">
                          <a:effectLst/>
                          <a:latin typeface="+mn-lt"/>
                        </a:rPr>
                        <a:t>P. </a:t>
                      </a:r>
                      <a:r>
                        <a:rPr lang="fr-FR" sz="1600" i="1" dirty="0" err="1">
                          <a:effectLst/>
                          <a:latin typeface="+mn-lt"/>
                        </a:rPr>
                        <a:t>aeruginosa</a:t>
                      </a:r>
                      <a:endParaRPr lang="fr-FR" sz="16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[0,2 - 0,7]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MLS*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[1,8 - 5,9]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Macrolides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[0,6 - 2,9]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Streptogramines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[0,7 - 2,4]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Fluoroquinolones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[2,4 - 8,9]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[1,2 - 4,2]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ciprofloxacine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[0,0 - 1,0]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levofloxacine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[0,0 - 0,7]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 marL="18034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norfloxacine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[0,0 - 0,7]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Sulfamides</a:t>
                      </a:r>
                      <a:endParaRPr lang="fr-FR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[0,0 - 1,4]</a:t>
                      </a:r>
                    </a:p>
                  </a:txBody>
                  <a:tcPr marL="0" marR="0" marT="0" marB="0"/>
                </a:tc>
              </a:tr>
              <a:tr h="2438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Imidazoles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[0,1 - 1,5]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560" y="5984900"/>
            <a:ext cx="7345363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  <a:cs typeface="+mn-cs"/>
              </a:rPr>
              <a:t>*Macrolides, </a:t>
            </a:r>
            <a:r>
              <a:rPr lang="fr-FR" sz="1050" dirty="0" err="1">
                <a:latin typeface="+mn-lt"/>
                <a:cs typeface="+mn-cs"/>
              </a:rPr>
              <a:t>Lincosamides</a:t>
            </a:r>
            <a:r>
              <a:rPr lang="fr-FR" sz="1050" dirty="0">
                <a:latin typeface="+mn-lt"/>
                <a:cs typeface="+mn-cs"/>
              </a:rPr>
              <a:t>, </a:t>
            </a:r>
            <a:r>
              <a:rPr lang="fr-FR" sz="1050" dirty="0" err="1">
                <a:latin typeface="+mn-lt"/>
                <a:cs typeface="+mn-cs"/>
              </a:rPr>
              <a:t>Streptogramines</a:t>
            </a:r>
            <a:endParaRPr lang="fr-FR" sz="105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Résistances bactériennes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Pour les distributions, les résultats concernent les couples bactérie – ATB pour lesquels au moins 10 souches ont été testées</a:t>
            </a:r>
            <a:endParaRPr lang="fr-FR" dirty="0"/>
          </a:p>
        </p:txBody>
      </p:sp>
      <p:sp>
        <p:nvSpPr>
          <p:cNvPr id="6861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6861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A2ECC-6FE1-44B3-B229-437D21F593AC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Résistances bactériennes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Incidence pour 1000 JH</a:t>
            </a:r>
            <a:endParaRPr lang="fr-FR" sz="3100" dirty="0"/>
          </a:p>
        </p:txBody>
      </p:sp>
      <p:sp>
        <p:nvSpPr>
          <p:cNvPr id="6963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696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80379-4583-4F84-8F5C-52B2714CAF2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054105"/>
              </p:ext>
            </p:extLst>
          </p:nvPr>
        </p:nvGraphicFramePr>
        <p:xfrm>
          <a:off x="323850" y="1196975"/>
          <a:ext cx="7777162" cy="4905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584"/>
                <a:gridCol w="736405"/>
                <a:gridCol w="951939"/>
                <a:gridCol w="215534"/>
                <a:gridCol w="727425"/>
                <a:gridCol w="727425"/>
                <a:gridCol w="727425"/>
                <a:gridCol w="727425"/>
              </a:tblGrid>
              <a:tr h="2878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Bactéries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Incidence des souches résistantes (pour 1000JH)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8490"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Distribution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N ES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Moyenne*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N ES**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p25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Médiane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p75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>
                          <a:effectLst/>
                        </a:rPr>
                        <a:t>Staphylococcus aureus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R oxacilline (=SARM)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>
                          <a:effectLst/>
                        </a:rPr>
                        <a:t>Pseudomonas </a:t>
                      </a:r>
                      <a:r>
                        <a:rPr lang="fr-FR" sz="1600" b="1" i="1" u="none" strike="noStrike" dirty="0" err="1">
                          <a:effectLst/>
                        </a:rPr>
                        <a:t>aeruginosa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ceftazidime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0,20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imipeneme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ciprofloxacine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 err="1">
                          <a:effectLst/>
                        </a:rPr>
                        <a:t>Enterobacter</a:t>
                      </a:r>
                      <a:r>
                        <a:rPr lang="fr-FR" sz="1600" b="1" i="1" u="none" strike="noStrike" dirty="0">
                          <a:effectLst/>
                        </a:rPr>
                        <a:t> </a:t>
                      </a:r>
                      <a:r>
                        <a:rPr lang="fr-FR" sz="1600" b="1" i="1" u="none" strike="noStrike" dirty="0" err="1">
                          <a:effectLst/>
                        </a:rPr>
                        <a:t>cloacae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6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I ou R au </a:t>
                      </a:r>
                      <a:r>
                        <a:rPr lang="fr-FR" sz="1600" u="none" strike="noStrike" dirty="0" err="1">
                          <a:effectLst/>
                        </a:rPr>
                        <a:t>cefotaxime</a:t>
                      </a:r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/>
                      </a:r>
                      <a:br>
                        <a:rPr lang="fr-FR" sz="1600" u="none" strike="noStrike" dirty="0" smtClean="0">
                          <a:effectLst/>
                        </a:rPr>
                      </a:br>
                      <a:r>
                        <a:rPr lang="fr-FR" sz="1200" u="none" strike="noStrike" dirty="0" smtClean="0">
                          <a:effectLst/>
                        </a:rPr>
                        <a:t>(</a:t>
                      </a:r>
                      <a:r>
                        <a:rPr lang="fr-FR" sz="1200" u="none" strike="noStrike" dirty="0">
                          <a:effectLst/>
                        </a:rPr>
                        <a:t>ou </a:t>
                      </a:r>
                      <a:r>
                        <a:rPr lang="fr-FR" sz="1200" u="none" strike="noStrike" dirty="0" err="1">
                          <a:effectLst/>
                        </a:rPr>
                        <a:t>ceftriaxone</a:t>
                      </a:r>
                      <a:r>
                        <a:rPr lang="fr-FR" sz="1200" u="none" strike="noStrike" dirty="0">
                          <a:effectLst/>
                        </a:rPr>
                        <a:t> ou </a:t>
                      </a:r>
                      <a:r>
                        <a:rPr lang="fr-FR" sz="1200" u="none" strike="noStrike" dirty="0" err="1">
                          <a:effectLst/>
                        </a:rPr>
                        <a:t>ceftazidime</a:t>
                      </a:r>
                      <a:r>
                        <a:rPr lang="fr-FR" sz="1200" u="none" strike="noStrike" dirty="0">
                          <a:effectLst/>
                        </a:rPr>
                        <a:t>)</a:t>
                      </a: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>
                          <a:effectLst/>
                        </a:rPr>
                        <a:t>Escherichia coli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 ou R cefotaxime </a:t>
                      </a:r>
                      <a:r>
                        <a:rPr lang="pt-BR" sz="1200" u="none" strike="noStrike" dirty="0" smtClean="0">
                          <a:effectLst/>
                        </a:rPr>
                        <a:t>(ou ceftriaxone)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0,70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ciprofloxacine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 err="1">
                          <a:effectLst/>
                        </a:rPr>
                        <a:t>Klebsiella</a:t>
                      </a:r>
                      <a:r>
                        <a:rPr lang="fr-FR" sz="1600" b="1" i="1" u="none" strike="noStrike" dirty="0">
                          <a:effectLst/>
                        </a:rPr>
                        <a:t> </a:t>
                      </a:r>
                      <a:r>
                        <a:rPr lang="fr-FR" sz="1600" b="1" i="1" u="none" strike="noStrike" dirty="0" err="1">
                          <a:effectLst/>
                        </a:rPr>
                        <a:t>pneumoniae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 ou R cefotaxime </a:t>
                      </a:r>
                      <a:r>
                        <a:rPr lang="pt-BR" sz="1200" u="none" strike="noStrike" dirty="0" smtClean="0">
                          <a:effectLst/>
                        </a:rPr>
                        <a:t>(ou ceftriaxone)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0,40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I ou R ciprofloxacine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0,20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9792" name="ZoneTexte 8"/>
          <p:cNvSpPr txBox="1">
            <a:spLocks noChangeArrowheads="1"/>
          </p:cNvSpPr>
          <p:nvPr/>
        </p:nvSpPr>
        <p:spPr bwMode="auto">
          <a:xfrm>
            <a:off x="323850" y="6092825"/>
            <a:ext cx="799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Trebuchet MS" pitchFamily="34" charset="0"/>
              </a:rPr>
              <a:t>*Incidence moyenne: somme des souches résistances dans l'ensemble du réseau / somme des JH du réseau*1000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Trebuchet MS" pitchFamily="34" charset="0"/>
              </a:rPr>
              <a:t>**Nombre d'ES ayant testé au moins 10 souches pour le couple bactérie-ATB concerné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Résistances bactériennes</a:t>
            </a:r>
            <a:br>
              <a:rPr lang="fr-FR" dirty="0" smtClean="0"/>
            </a:br>
            <a:r>
              <a:rPr lang="fr-FR" sz="2200" dirty="0" smtClean="0"/>
              <a:t>Pourcentage de résistance au sein de l’espèce</a:t>
            </a:r>
            <a:endParaRPr lang="fr-FR" sz="2200" dirty="0"/>
          </a:p>
        </p:txBody>
      </p:sp>
      <p:sp>
        <p:nvSpPr>
          <p:cNvPr id="7065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886D6-E26C-40A9-BF84-7521F4D7D8AD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00965"/>
              </p:ext>
            </p:extLst>
          </p:nvPr>
        </p:nvGraphicFramePr>
        <p:xfrm>
          <a:off x="323850" y="1268413"/>
          <a:ext cx="7777162" cy="493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584"/>
                <a:gridCol w="736405"/>
                <a:gridCol w="951939"/>
                <a:gridCol w="215534"/>
                <a:gridCol w="727425"/>
                <a:gridCol w="727425"/>
                <a:gridCol w="727425"/>
                <a:gridCol w="727425"/>
              </a:tblGrid>
              <a:tr h="2883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Bactéries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Pourcentage de résistance au sein de l’espèce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8490"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Distribution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N ES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Moyenne*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N ES**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p25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Médiane</a:t>
                      </a:r>
                      <a:endParaRPr lang="fr-FR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p75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4" marB="0" anchor="b">
                    <a:solidFill>
                      <a:schemeClr val="accent2"/>
                    </a:solidFill>
                  </a:tcPr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>
                          <a:effectLst/>
                        </a:rPr>
                        <a:t>Staphylococcus aureus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R oxacilline (=SARM)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8,5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>
                          <a:effectLst/>
                        </a:rPr>
                        <a:t>Pseudomonas </a:t>
                      </a:r>
                      <a:r>
                        <a:rPr lang="fr-FR" sz="1600" b="1" i="1" u="none" strike="noStrike" dirty="0" err="1">
                          <a:effectLst/>
                        </a:rPr>
                        <a:t>aeruginosa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ceftazidime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imipeneme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ciprofloxacine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 err="1">
                          <a:effectLst/>
                        </a:rPr>
                        <a:t>Enterobacter</a:t>
                      </a:r>
                      <a:r>
                        <a:rPr lang="fr-FR" sz="1600" b="1" i="1" u="none" strike="noStrike" dirty="0">
                          <a:effectLst/>
                        </a:rPr>
                        <a:t> </a:t>
                      </a:r>
                      <a:r>
                        <a:rPr lang="fr-FR" sz="1600" b="1" i="1" u="none" strike="noStrike" dirty="0" err="1">
                          <a:effectLst/>
                        </a:rPr>
                        <a:t>cloacae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6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I ou R au </a:t>
                      </a:r>
                      <a:r>
                        <a:rPr lang="fr-FR" sz="1600" u="none" strike="noStrike" dirty="0" err="1">
                          <a:effectLst/>
                        </a:rPr>
                        <a:t>cefotaxime</a:t>
                      </a:r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/>
                      </a:r>
                      <a:br>
                        <a:rPr lang="fr-FR" sz="1600" u="none" strike="noStrike" dirty="0" smtClean="0">
                          <a:effectLst/>
                        </a:rPr>
                      </a:br>
                      <a:r>
                        <a:rPr lang="fr-FR" sz="1200" u="none" strike="noStrike" dirty="0" smtClean="0">
                          <a:effectLst/>
                        </a:rPr>
                        <a:t>(</a:t>
                      </a:r>
                      <a:r>
                        <a:rPr lang="fr-FR" sz="1200" u="none" strike="noStrike" dirty="0">
                          <a:effectLst/>
                        </a:rPr>
                        <a:t>ou </a:t>
                      </a:r>
                      <a:r>
                        <a:rPr lang="fr-FR" sz="1200" u="none" strike="noStrike" dirty="0" err="1">
                          <a:effectLst/>
                        </a:rPr>
                        <a:t>ceftriaxone</a:t>
                      </a:r>
                      <a:r>
                        <a:rPr lang="fr-FR" sz="1200" u="none" strike="noStrike" dirty="0">
                          <a:effectLst/>
                        </a:rPr>
                        <a:t> ou </a:t>
                      </a:r>
                      <a:r>
                        <a:rPr lang="fr-FR" sz="1200" u="none" strike="noStrike" dirty="0" err="1">
                          <a:effectLst/>
                        </a:rPr>
                        <a:t>ceftazidime</a:t>
                      </a:r>
                      <a:r>
                        <a:rPr lang="fr-FR" sz="1200" u="none" strike="noStrike" dirty="0">
                          <a:effectLst/>
                        </a:rPr>
                        <a:t>)</a:t>
                      </a:r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61,5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>
                          <a:effectLst/>
                        </a:rPr>
                        <a:t>Escherichia coli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 ou R cefotaxime </a:t>
                      </a:r>
                      <a:r>
                        <a:rPr lang="pt-BR" sz="1200" u="none" strike="noStrike" dirty="0" smtClean="0">
                          <a:effectLst/>
                        </a:rPr>
                        <a:t>(ou ceftriaxone)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ciprofloxacine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17,7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1" u="none" strike="noStrike" dirty="0" err="1">
                          <a:effectLst/>
                        </a:rPr>
                        <a:t>Klebsiella</a:t>
                      </a:r>
                      <a:r>
                        <a:rPr lang="fr-FR" sz="1600" b="1" i="1" u="none" strike="noStrike" dirty="0">
                          <a:effectLst/>
                        </a:rPr>
                        <a:t> </a:t>
                      </a:r>
                      <a:r>
                        <a:rPr lang="fr-FR" sz="1600" b="1" i="1" u="none" strike="noStrike" dirty="0" err="1">
                          <a:effectLst/>
                        </a:rPr>
                        <a:t>pneumoniae</a:t>
                      </a:r>
                      <a:endParaRPr lang="fr-FR" sz="16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 ou R cefotaxime </a:t>
                      </a:r>
                      <a:r>
                        <a:rPr lang="pt-BR" sz="1200" u="none" strike="noStrike" dirty="0" smtClean="0">
                          <a:effectLst/>
                        </a:rPr>
                        <a:t>(ou ceftriaxone)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I ou R ciprofloxacine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25,9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37,0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0816" name="ZoneTexte 8"/>
          <p:cNvSpPr txBox="1">
            <a:spLocks noChangeArrowheads="1"/>
          </p:cNvSpPr>
          <p:nvPr/>
        </p:nvSpPr>
        <p:spPr bwMode="auto">
          <a:xfrm>
            <a:off x="323850" y="6247531"/>
            <a:ext cx="7777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Trebuchet MS" pitchFamily="34" charset="0"/>
              </a:rPr>
              <a:t>**Nombre d'ES ayant testé au moins 10 souches pour le couple bactérie-ATB concerné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128792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d’antibiotiques et résistances bactériennes</a:t>
            </a:r>
            <a:endParaRPr lang="fr-FR" dirty="0"/>
          </a:p>
        </p:txBody>
      </p:sp>
      <p:sp>
        <p:nvSpPr>
          <p:cNvPr id="7168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16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7E480-BCB6-4359-BCA9-6D595957E63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300664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Représentation graphique de </a:t>
            </a:r>
            <a:r>
              <a:rPr lang="fr-FR" dirty="0" err="1" smtClean="0"/>
              <a:t>monnet</a:t>
            </a:r>
            <a:endParaRPr lang="fr-FR" dirty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6042025" cy="415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27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E8694-48F9-4D32-8D4A-1C1EA315218D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684213" y="5445125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rebuchet MS" pitchFamily="34" charset="0"/>
              </a:rPr>
              <a:t>Les figures à venir suivent le modèle proposé par DL Monnet* pour la surveillance en réseau des consommations d’AB et des résistances bactériennes.</a:t>
            </a:r>
          </a:p>
        </p:txBody>
      </p:sp>
      <p:sp>
        <p:nvSpPr>
          <p:cNvPr id="72711" name="ZoneTexte 6"/>
          <p:cNvSpPr txBox="1">
            <a:spLocks noChangeArrowheads="1"/>
          </p:cNvSpPr>
          <p:nvPr/>
        </p:nvSpPr>
        <p:spPr bwMode="auto">
          <a:xfrm>
            <a:off x="684213" y="6369050"/>
            <a:ext cx="7488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rgbClr val="7030A0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latin typeface="Trebuchet MS" pitchFamily="34" charset="0"/>
              </a:rPr>
              <a:t>*DL Monnet, Ann Fr Anesth Réanim 2000 ; 19 : 409-17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(4)</a:t>
            </a:r>
            <a:endParaRPr lang="fr-FR" dirty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Participation au sein des catégories d’ES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1434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434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72822-0972-45F3-8CE8-08699273B4FA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735754"/>
              </p:ext>
            </p:extLst>
          </p:nvPr>
        </p:nvGraphicFramePr>
        <p:xfrm>
          <a:off x="755576" y="1772816"/>
          <a:ext cx="50863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Expliquer les résistances par les consommations ?</a:t>
            </a:r>
            <a:endParaRPr lang="fr-FR" dirty="0"/>
          </a:p>
        </p:txBody>
      </p:sp>
      <p:sp>
        <p:nvSpPr>
          <p:cNvPr id="73731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/>
          <a:lstStyle/>
          <a:p>
            <a:pPr eaLnBrk="1" hangingPunct="1"/>
            <a:r>
              <a:rPr lang="fr-FR" altLang="fr-FR" smtClean="0"/>
              <a:t> </a:t>
            </a:r>
          </a:p>
        </p:txBody>
      </p:sp>
      <p:sp>
        <p:nvSpPr>
          <p:cNvPr id="7373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373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79E3B-E70C-4A3F-B5BF-A38B3D2AA6E4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468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Incidence de e. coli </a:t>
            </a:r>
            <a:r>
              <a:rPr lang="fr-FR" dirty="0" err="1" smtClean="0"/>
              <a:t>cipro</a:t>
            </a:r>
            <a:r>
              <a:rPr lang="fr-FR" dirty="0" smtClean="0"/>
              <a:t> i/r et consommations de fluoroquinolones</a:t>
            </a:r>
            <a:endParaRPr lang="fr-FR" dirty="0"/>
          </a:p>
        </p:txBody>
      </p:sp>
      <p:sp>
        <p:nvSpPr>
          <p:cNvPr id="7475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475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D198A-2F25-4F6B-B926-6F7A6E51DEA7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6328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468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Incidence de e. coli </a:t>
            </a:r>
            <a:r>
              <a:rPr lang="fr-FR" dirty="0" err="1" smtClean="0"/>
              <a:t>ctx</a:t>
            </a:r>
            <a:r>
              <a:rPr lang="fr-FR" dirty="0" smtClean="0"/>
              <a:t> (</a:t>
            </a:r>
            <a:r>
              <a:rPr lang="fr-FR" dirty="0" err="1" smtClean="0"/>
              <a:t>cro</a:t>
            </a:r>
            <a:r>
              <a:rPr lang="fr-FR" dirty="0" smtClean="0"/>
              <a:t>) i/r et consommations de C3G</a:t>
            </a:r>
            <a:endParaRPr lang="fr-FR" dirty="0"/>
          </a:p>
        </p:txBody>
      </p:sp>
      <p:sp>
        <p:nvSpPr>
          <p:cNvPr id="7577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578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9B723-01D3-4D5B-BCB1-E00321D2496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4888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92048"/>
            <a:ext cx="744468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Incidence de </a:t>
            </a:r>
            <a:r>
              <a:rPr lang="fr-FR" dirty="0"/>
              <a:t>p. </a:t>
            </a:r>
            <a:r>
              <a:rPr lang="fr-FR" dirty="0" err="1"/>
              <a:t>aeruginosa</a:t>
            </a:r>
            <a:r>
              <a:rPr lang="fr-FR" dirty="0"/>
              <a:t> </a:t>
            </a:r>
            <a:r>
              <a:rPr lang="fr-FR" dirty="0" err="1" smtClean="0"/>
              <a:t>imp</a:t>
            </a:r>
            <a:r>
              <a:rPr lang="fr-FR" dirty="0" smtClean="0"/>
              <a:t> i/r et consommations d’</a:t>
            </a:r>
            <a:r>
              <a:rPr lang="fr-FR" dirty="0" err="1" smtClean="0"/>
              <a:t>imipénème+méropenème</a:t>
            </a:r>
            <a:endParaRPr lang="fr-FR" dirty="0"/>
          </a:p>
        </p:txBody>
      </p:sp>
      <p:sp>
        <p:nvSpPr>
          <p:cNvPr id="7680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680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14294-CA57-4A60-93B5-B22BB700C7CA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3448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468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Incidence de </a:t>
            </a:r>
            <a:r>
              <a:rPr lang="fr-FR" dirty="0" err="1" smtClean="0"/>
              <a:t>sarm</a:t>
            </a:r>
            <a:r>
              <a:rPr lang="fr-FR" dirty="0" smtClean="0"/>
              <a:t> et </a:t>
            </a:r>
            <a:br>
              <a:rPr lang="fr-FR" dirty="0" smtClean="0"/>
            </a:br>
            <a:r>
              <a:rPr lang="fr-FR" dirty="0" smtClean="0"/>
              <a:t>consommations de fluoroquinolones</a:t>
            </a:r>
            <a:endParaRPr lang="fr-FR" dirty="0"/>
          </a:p>
        </p:txBody>
      </p:sp>
      <p:sp>
        <p:nvSpPr>
          <p:cNvPr id="7782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782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018F4-CBBF-401C-BA51-599A9A207A9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0567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988840"/>
            <a:ext cx="6255488" cy="25202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L’écologie bactérienne (résistances) locale peut-elle expliquer les consommations ?</a:t>
            </a:r>
            <a:endParaRPr lang="fr-FR" dirty="0"/>
          </a:p>
        </p:txBody>
      </p:sp>
      <p:sp>
        <p:nvSpPr>
          <p:cNvPr id="78851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4652963"/>
            <a:ext cx="6256337" cy="74295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7885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885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9131D-D993-4420-9E0B-3193DB79AE4B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4680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Incidence de e. coli </a:t>
            </a:r>
            <a:r>
              <a:rPr lang="fr-FR" dirty="0" err="1" smtClean="0"/>
              <a:t>ctx</a:t>
            </a:r>
            <a:r>
              <a:rPr lang="fr-FR" dirty="0" smtClean="0"/>
              <a:t> (</a:t>
            </a:r>
            <a:r>
              <a:rPr lang="fr-FR" dirty="0" err="1" smtClean="0"/>
              <a:t>cro</a:t>
            </a:r>
            <a:r>
              <a:rPr lang="fr-FR" dirty="0" smtClean="0"/>
              <a:t>) i/r et consommations de pénèmes</a:t>
            </a:r>
            <a:endParaRPr lang="fr-FR" dirty="0"/>
          </a:p>
        </p:txBody>
      </p:sp>
      <p:sp>
        <p:nvSpPr>
          <p:cNvPr id="7987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7987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A505F-AFB5-4B9A-B037-2C4BF08886C5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3448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Incidence de </a:t>
            </a:r>
            <a:r>
              <a:rPr lang="fr-FR" dirty="0" err="1" smtClean="0"/>
              <a:t>sarm</a:t>
            </a:r>
            <a:r>
              <a:rPr lang="fr-FR" dirty="0" smtClean="0"/>
              <a:t> et consommations de </a:t>
            </a:r>
            <a:r>
              <a:rPr lang="fr-FR" sz="2700" dirty="0" err="1" smtClean="0"/>
              <a:t>Glycopeptides+daptomycine+linezolide</a:t>
            </a:r>
            <a:endParaRPr lang="fr-FR" sz="2700" dirty="0"/>
          </a:p>
        </p:txBody>
      </p:sp>
      <p:sp>
        <p:nvSpPr>
          <p:cNvPr id="8089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8090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FB3B-4F95-43CF-966C-D9645B6E77CF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4888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d’antifungiques</a:t>
            </a:r>
            <a:endParaRPr lang="fr-FR" dirty="0"/>
          </a:p>
        </p:txBody>
      </p:sp>
      <p:sp>
        <p:nvSpPr>
          <p:cNvPr id="8192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/>
          <a:lstStyle/>
          <a:p>
            <a:pPr eaLnBrk="1" hangingPunct="1"/>
            <a:r>
              <a:rPr lang="fr-FR" altLang="fr-FR" smtClean="0"/>
              <a:t>Cf. annexe</a:t>
            </a:r>
          </a:p>
        </p:txBody>
      </p:sp>
      <p:sp>
        <p:nvSpPr>
          <p:cNvPr id="8192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8192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5104-66F1-4269-A91B-83ACDD2406D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Es participants (5)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259388"/>
          </a:xfrm>
        </p:spPr>
        <p:txBody>
          <a:bodyPr/>
          <a:lstStyle/>
          <a:p>
            <a:pPr eaLnBrk="1" hangingPunct="1"/>
            <a:r>
              <a:rPr lang="fr-FR" altLang="fr-FR" smtClean="0"/>
              <a:t>Participation selon la taille des ES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1536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536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339D4-74D3-4798-ADB8-42E1B73644A1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16574"/>
              </p:ext>
            </p:extLst>
          </p:nvPr>
        </p:nvGraphicFramePr>
        <p:xfrm>
          <a:off x="755576" y="1772816"/>
          <a:ext cx="65527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d’antibiotiques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988" y="3429000"/>
            <a:ext cx="6256337" cy="74295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800" dirty="0" smtClean="0"/>
              <a:t>Dans l’ensemble de l’établissement (N=188)</a:t>
            </a:r>
            <a:endParaRPr lang="fr-FR" sz="2800" dirty="0"/>
          </a:p>
        </p:txBody>
      </p:sp>
      <p:sp>
        <p:nvSpPr>
          <p:cNvPr id="1638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638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8DCD4-16EC-4090-BD11-480D7ED7EEA2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fr-F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372672" cy="87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totales d’</a:t>
            </a:r>
            <a:r>
              <a:rPr lang="fr-FR" dirty="0" err="1" smtClean="0"/>
              <a:t>atb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en fonction du % de lits de court séjour (CS)</a:t>
            </a:r>
            <a:endParaRPr lang="fr-FR" sz="2700" dirty="0"/>
          </a:p>
        </p:txBody>
      </p:sp>
      <p:sp>
        <p:nvSpPr>
          <p:cNvPr id="1741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741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A14A9-89CA-4ED5-B5C4-1C4D373DA1A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39386"/>
              </p:ext>
            </p:extLst>
          </p:nvPr>
        </p:nvGraphicFramePr>
        <p:xfrm>
          <a:off x="1258888" y="5300663"/>
          <a:ext cx="5903913" cy="121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07958"/>
                <a:gridCol w="1151983"/>
                <a:gridCol w="1088333"/>
                <a:gridCol w="855639"/>
              </a:tblGrid>
              <a:tr h="288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&gt;2/3 de lits de CS</a:t>
                      </a:r>
                    </a:p>
                    <a:p>
                      <a:endParaRPr lang="fr-FR" sz="1400" b="0" dirty="0"/>
                    </a:p>
                  </a:txBody>
                  <a:tcPr marL="91428" marR="91428"/>
                </a:tc>
                <a:tc rowSpan="2">
                  <a:txBody>
                    <a:bodyPr/>
                    <a:lstStyle/>
                    <a:p>
                      <a:r>
                        <a:rPr lang="fr-FR" sz="1400" b="0" dirty="0" smtClean="0"/>
                        <a:t>Groupe</a:t>
                      </a:r>
                      <a:r>
                        <a:rPr lang="fr-FR" sz="1400" b="0" baseline="0" dirty="0" smtClean="0"/>
                        <a:t> 1 </a:t>
                      </a:r>
                      <a:endParaRPr lang="fr-FR" sz="1400" b="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baseline="0" dirty="0" smtClean="0"/>
                        <a:t>≤ 300 lits</a:t>
                      </a:r>
                      <a:endParaRPr lang="fr-FR" sz="1400" b="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65 ES</a:t>
                      </a:r>
                      <a:endParaRPr lang="fr-FR" sz="1400" b="0" dirty="0"/>
                    </a:p>
                  </a:txBody>
                  <a:tcPr marL="91428" marR="91428"/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&gt; 300 lits</a:t>
                      </a:r>
                      <a:endParaRPr lang="fr-FR" sz="1400" dirty="0" smtClean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19 </a:t>
                      </a:r>
                      <a:r>
                        <a:rPr lang="fr-FR" sz="1400" b="0" dirty="0" smtClean="0"/>
                        <a:t>ES</a:t>
                      </a:r>
                    </a:p>
                  </a:txBody>
                  <a:tcPr marL="91428" marR="91428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&gt;1/3 à ≤2/3 de lits de CS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Groupe</a:t>
                      </a:r>
                      <a:r>
                        <a:rPr lang="fr-FR" sz="1400" b="0" baseline="0" dirty="0" smtClean="0"/>
                        <a:t> 2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23 </a:t>
                      </a:r>
                      <a:r>
                        <a:rPr lang="fr-FR" sz="1400" b="0" dirty="0" smtClean="0"/>
                        <a:t>ES</a:t>
                      </a:r>
                    </a:p>
                  </a:txBody>
                  <a:tcPr marL="91428" marR="91428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≤1/3 lits de CS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Groupe</a:t>
                      </a:r>
                      <a:r>
                        <a:rPr lang="fr-FR" sz="1400" b="0" baseline="0" dirty="0" smtClean="0"/>
                        <a:t> 3</a:t>
                      </a:r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81 </a:t>
                      </a:r>
                      <a:r>
                        <a:rPr lang="fr-FR" sz="1400" b="0" dirty="0" smtClean="0"/>
                        <a:t>ES</a:t>
                      </a:r>
                    </a:p>
                  </a:txBody>
                  <a:tcPr marL="91428" marR="91428"/>
                </a:tc>
              </a:tr>
            </a:tbl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83" y="980728"/>
            <a:ext cx="658966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Consommations totales d’</a:t>
            </a:r>
            <a:r>
              <a:rPr lang="fr-FR" dirty="0" err="1" smtClean="0"/>
              <a:t>atb</a:t>
            </a:r>
            <a:endParaRPr lang="fr-FR" dirty="0"/>
          </a:p>
        </p:txBody>
      </p:sp>
      <p:sp>
        <p:nvSpPr>
          <p:cNvPr id="1843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schemeClr val="tx2"/>
                </a:solidFill>
              </a:rPr>
              <a:t>Réseau ATB Paris-Nord : résultats 2016</a:t>
            </a:r>
            <a:endParaRPr lang="en-US" altLang="fr-FR" dirty="0" err="1" smtClean="0">
              <a:solidFill>
                <a:schemeClr val="tx2"/>
              </a:solidFill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8BC55-D6AB-4817-BE8F-A7DA66722CBE}" type="slidenum">
              <a:rPr lang="en-US" altLang="fr-F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fr-FR" smtClean="0">
              <a:solidFill>
                <a:schemeClr val="tx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310461" cy="483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15276</TotalTime>
  <Words>2958</Words>
  <Application>Microsoft Office PowerPoint</Application>
  <PresentationFormat>Affichage à l'écran (4:3)</PresentationFormat>
  <Paragraphs>1026</Paragraphs>
  <Slides>58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Opulent</vt:lpstr>
      <vt:lpstr>Réseau ATB  CClin Paris-Nord résultats 2016 Ile-de-France</vt:lpstr>
      <vt:lpstr>participation</vt:lpstr>
      <vt:lpstr>Es participants (2)</vt:lpstr>
      <vt:lpstr>Es participants (3)</vt:lpstr>
      <vt:lpstr>Es participants (4)</vt:lpstr>
      <vt:lpstr>Es participants (5)</vt:lpstr>
      <vt:lpstr>Consommations d’antibiotiques</vt:lpstr>
      <vt:lpstr>Consommations totales d’atb en fonction du % de lits de court séjour (CS)</vt:lpstr>
      <vt:lpstr>Consommations totales d’atb</vt:lpstr>
      <vt:lpstr>Consommations des principales familles ou molécules d’atb</vt:lpstr>
      <vt:lpstr>Consommations de b-lactamines</vt:lpstr>
      <vt:lpstr>Consommations  d’amoxicilline ac. clavulanique</vt:lpstr>
      <vt:lpstr>Consommations de c3g</vt:lpstr>
      <vt:lpstr>Consommations de carbapénèmes</vt:lpstr>
      <vt:lpstr>Consommations d’ATB anti-staphylocoques résistants à la méticilline Glycopetides + daptomycine + linezolide</vt:lpstr>
      <vt:lpstr>Consommations de fluoroquinolones</vt:lpstr>
      <vt:lpstr>Consommations par services</vt:lpstr>
      <vt:lpstr>participation par services</vt:lpstr>
      <vt:lpstr>Consommations totales d’atb</vt:lpstr>
      <vt:lpstr>Consommations de b-lactamines</vt:lpstr>
      <vt:lpstr>Consommations  d’amoxicilline ac. clavulanique</vt:lpstr>
      <vt:lpstr>Consommations de c3g</vt:lpstr>
      <vt:lpstr>Consommations de c3g</vt:lpstr>
      <vt:lpstr>Consommations de carbapénèmes</vt:lpstr>
      <vt:lpstr>Consommations de carbapénèmes</vt:lpstr>
      <vt:lpstr>Consommations de fluoroquinolones</vt:lpstr>
      <vt:lpstr>Consommations de fluoroquinolones</vt:lpstr>
      <vt:lpstr>Consommations d’ATB anti-staphylocoques résistants à la méticilline Glycopetides + daptomycine + linezolide</vt:lpstr>
      <vt:lpstr>Consommations d’ATB anti-staphylocoques résistants à la méticilline (2) Glycopetides + daptomycine + linezolide</vt:lpstr>
      <vt:lpstr>Consommations en médecine (n=81)</vt:lpstr>
      <vt:lpstr>Consommations en chirurgie (n=73)</vt:lpstr>
      <vt:lpstr>Consommations en chirurgie AMULATOIRE (n=26)</vt:lpstr>
      <vt:lpstr>Consommations de céphalosporines </vt:lpstr>
      <vt:lpstr>Consommations de céphalosporines </vt:lpstr>
      <vt:lpstr>Consommations de B-lactamines  ne couvrant pas P. aeruginosa</vt:lpstr>
      <vt:lpstr>Consommations de B-lactamines couvrant P. aeruginosa</vt:lpstr>
      <vt:lpstr>Consommations en réanimation (n=38)</vt:lpstr>
      <vt:lpstr>Consommations de B-lactamines  ne couvrant pas P. aeruginosa</vt:lpstr>
      <vt:lpstr>Consommations de B-lactamines couvrant P. aeruginosa</vt:lpstr>
      <vt:lpstr>Consommations de fluoroquinolones</vt:lpstr>
      <vt:lpstr>Consommations en gynéco-obstétrique (n=42)</vt:lpstr>
      <vt:lpstr>Consommations en ssr (n=99)</vt:lpstr>
      <vt:lpstr>Consommations en sLD (n=34)</vt:lpstr>
      <vt:lpstr>Consommations en psychiatrie (n=26)</vt:lpstr>
      <vt:lpstr>Résistances bactériennes</vt:lpstr>
      <vt:lpstr>Résistances bactériennes Incidence pour 1000 JH</vt:lpstr>
      <vt:lpstr>Résistances bactériennes Pourcentage de résistance au sein de l’espèce</vt:lpstr>
      <vt:lpstr>Consommations d’antibiotiques et résistances bactériennes</vt:lpstr>
      <vt:lpstr>Représentation graphique de monnet</vt:lpstr>
      <vt:lpstr>Expliquer les résistances par les consommations ?</vt:lpstr>
      <vt:lpstr>Incidence de e. coli cipro i/r et consommations de fluoroquinolones</vt:lpstr>
      <vt:lpstr>Incidence de e. coli ctx (cro) i/r et consommations de C3G</vt:lpstr>
      <vt:lpstr>Incidence de p. aeruginosa imp i/r et consommations d’imipénème+méropenème</vt:lpstr>
      <vt:lpstr>Incidence de sarm et  consommations de fluoroquinolones</vt:lpstr>
      <vt:lpstr>L’écologie bactérienne (résistances) locale peut-elle expliquer les consommations ?</vt:lpstr>
      <vt:lpstr>Incidence de e. coli ctx (cro) i/r et consommations de pénèmes</vt:lpstr>
      <vt:lpstr>Incidence de sarm et consommations de Glycopeptides+daptomycine+linezolide</vt:lpstr>
      <vt:lpstr>Consommations d’antifungiques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LACAVÉ Ludivine</dc:creator>
  <cp:lastModifiedBy>Béatrice Nkoumazok</cp:lastModifiedBy>
  <cp:revision>193</cp:revision>
  <cp:lastPrinted>2017-12-04T15:59:54Z</cp:lastPrinted>
  <dcterms:created xsi:type="dcterms:W3CDTF">2015-09-24T12:50:29Z</dcterms:created>
  <dcterms:modified xsi:type="dcterms:W3CDTF">2018-01-05T15:30:44Z</dcterms:modified>
</cp:coreProperties>
</file>