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69" r:id="rId2"/>
    <p:sldId id="270" r:id="rId3"/>
    <p:sldId id="279" r:id="rId4"/>
    <p:sldId id="271" r:id="rId5"/>
    <p:sldId id="301" r:id="rId6"/>
    <p:sldId id="281" r:id="rId7"/>
    <p:sldId id="282" r:id="rId8"/>
    <p:sldId id="283" r:id="rId9"/>
    <p:sldId id="284" r:id="rId10"/>
    <p:sldId id="260" r:id="rId11"/>
    <p:sldId id="302" r:id="rId12"/>
    <p:sldId id="258" r:id="rId13"/>
    <p:sldId id="264" r:id="rId14"/>
    <p:sldId id="265" r:id="rId15"/>
    <p:sldId id="266" r:id="rId16"/>
    <p:sldId id="268" r:id="rId17"/>
    <p:sldId id="300" r:id="rId18"/>
  </p:sldIdLst>
  <p:sldSz cx="12192000" cy="6858000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CCD7"/>
    <a:srgbClr val="DAD9DF"/>
    <a:srgbClr val="CCCCD3"/>
    <a:srgbClr val="CFC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38" y="3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1275" y="0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FE731B-154F-444B-A3FC-D967F06D6072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1275" y="9431338"/>
            <a:ext cx="2946400" cy="4984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804CF80-8014-4D50-ABDA-26D9C11D65E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83617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Modifier le style des sous-titres du masque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95532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42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65287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54370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5494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473683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380822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63178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463748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7028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88191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GB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GB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29743C-03A4-4171-AD10-A570C2057997}" type="datetimeFigureOut">
              <a:rPr lang="en-GB" smtClean="0"/>
              <a:t>18/10/2024</a:t>
            </a:fld>
            <a:endParaRPr lang="en-GB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F8984A-73B9-4CEB-9DC2-6601FB5552D3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01783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spicmi.contact@aphp.fr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cpias-ile-de-france.fr/spicmi/prevention/quick-audit-pco.php" TargetMode="External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E43732E6-4E0E-B449-F7F2-3EB1D867C53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41961" y="1027506"/>
            <a:ext cx="11286197" cy="2627275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Quick-audit PCO « Dépilation »</a:t>
            </a:r>
            <a:br>
              <a:rPr lang="fr-FR" sz="4800" dirty="0">
                <a:solidFill>
                  <a:srgbClr val="7030A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fr-FR" sz="4400" dirty="0">
                <a:solidFill>
                  <a:srgbClr val="0070C0"/>
                </a:solidFill>
                <a:effectLst/>
                <a:latin typeface="Britannic Bold" panose="020B0903060703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Formation des auditeurs</a:t>
            </a:r>
            <a:endParaRPr lang="en-US" sz="5400" dirty="0">
              <a:ln w="22225">
                <a:solidFill>
                  <a:schemeClr val="tx1"/>
                </a:solidFill>
                <a:miter lim="800000"/>
              </a:ln>
              <a:solidFill>
                <a:srgbClr val="0070C0"/>
              </a:solidFill>
              <a:latin typeface="+mn-lt"/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84907402-4DF9-40A3-C4F3-D59C2A9187C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0080" y="4631160"/>
            <a:ext cx="7729563" cy="1906799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Equipe</a:t>
            </a:r>
            <a:r>
              <a:rPr lang="en-US" sz="1500" b="1" dirty="0">
                <a:latin typeface="Calibri" panose="020F0502020204030204" pitchFamily="34" charset="0"/>
                <a:cs typeface="Calibri" panose="020F0502020204030204" pitchFamily="34" charset="0"/>
              </a:rPr>
              <a:t> Spicmi – volet </a:t>
            </a:r>
            <a:r>
              <a:rPr lang="en-US" sz="1500" b="1" dirty="0" err="1">
                <a:latin typeface="Calibri" panose="020F0502020204030204" pitchFamily="34" charset="0"/>
                <a:cs typeface="Calibri" panose="020F0502020204030204" pitchFamily="34" charset="0"/>
              </a:rPr>
              <a:t>Prévention</a:t>
            </a:r>
            <a:endParaRPr lang="en-US" sz="15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Pour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toutes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vos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questions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ou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pour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recevoir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des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informations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sur le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programme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Spicmi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, </a:t>
            </a:r>
          </a:p>
          <a:p>
            <a:pPr algn="l"/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une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seule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500" i="1" dirty="0" err="1">
                <a:latin typeface="Calibri" panose="020F0502020204030204" pitchFamily="34" charset="0"/>
                <a:cs typeface="Calibri" panose="020F0502020204030204" pitchFamily="34" charset="0"/>
              </a:rPr>
              <a:t>adresse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 : </a:t>
            </a:r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spicmi.contact@aphp.fr</a:t>
            </a:r>
            <a:endParaRPr lang="en-US" sz="1500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l"/>
            <a:r>
              <a:rPr lang="en-US" sz="1500" i="1" dirty="0">
                <a:latin typeface="Calibri" panose="020F0502020204030204" pitchFamily="34" charset="0"/>
                <a:cs typeface="Calibri" panose="020F0502020204030204" pitchFamily="34" charset="0"/>
              </a:rPr>
              <a:t>		</a:t>
            </a:r>
            <a:endParaRPr lang="en-US" sz="1500" i="1" dirty="0"/>
          </a:p>
        </p:txBody>
      </p:sp>
      <p:sp>
        <p:nvSpPr>
          <p:cNvPr id="4" name="ZoneTexte 3"/>
          <p:cNvSpPr txBox="1"/>
          <p:nvPr/>
        </p:nvSpPr>
        <p:spPr>
          <a:xfrm>
            <a:off x="203200" y="235742"/>
            <a:ext cx="340750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Aft>
                <a:spcPts val="600"/>
              </a:spcAft>
            </a:pPr>
            <a:r>
              <a:rPr lang="fr-FR" sz="2800" dirty="0">
                <a:solidFill>
                  <a:srgbClr val="7030A0"/>
                </a:solidFill>
                <a:latin typeface="Britannic Bold" panose="020B0903060703020204" pitchFamily="34" charset="0"/>
              </a:rPr>
              <a:t>Programme SPICMI </a:t>
            </a:r>
          </a:p>
        </p:txBody>
      </p:sp>
      <p:pic>
        <p:nvPicPr>
          <p:cNvPr id="9" name="Picture 2" descr="01-cpias-quadri">
            <a:extLst>
              <a:ext uri="{FF2B5EF4-FFF2-40B4-BE49-F238E27FC236}">
                <a16:creationId xmlns:a16="http://schemas.microsoft.com/office/drawing/2014/main" id="{A5548D33-40DC-5906-096F-EDF3610797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3861" y="1238808"/>
            <a:ext cx="1394355" cy="1217554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 7"/>
          <p:cNvPicPr/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7272" y="383207"/>
            <a:ext cx="2377228" cy="91131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659824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>
            <a:extLst>
              <a:ext uri="{FF2B5EF4-FFF2-40B4-BE49-F238E27FC236}">
                <a16:creationId xmlns:a16="http://schemas.microsoft.com/office/drawing/2014/main" id="{BD115A8E-EC02-442A-A7BE-265829576E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95438" y="2409812"/>
            <a:ext cx="7884739" cy="253384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0" name="Ellipse 9"/>
          <p:cNvSpPr/>
          <p:nvPr/>
        </p:nvSpPr>
        <p:spPr>
          <a:xfrm>
            <a:off x="9337194" y="3087256"/>
            <a:ext cx="1696995" cy="273780"/>
          </a:xfrm>
          <a:prstGeom prst="ellipse">
            <a:avLst/>
          </a:prstGeom>
          <a:noFill/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ZoneTexte 11"/>
          <p:cNvSpPr txBox="1"/>
          <p:nvPr/>
        </p:nvSpPr>
        <p:spPr>
          <a:xfrm>
            <a:off x="1816660" y="3361036"/>
            <a:ext cx="128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Moment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3" name="ZoneTexte 12"/>
          <p:cNvSpPr txBox="1"/>
          <p:nvPr/>
        </p:nvSpPr>
        <p:spPr>
          <a:xfrm>
            <a:off x="1816660" y="4109547"/>
            <a:ext cx="12851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Mode de diffusion</a:t>
            </a:r>
            <a:endParaRPr lang="en-GB" b="1" dirty="0">
              <a:solidFill>
                <a:srgbClr val="0070C0"/>
              </a:solidFill>
            </a:endParaRPr>
          </a:p>
        </p:txBody>
      </p:sp>
      <p:sp>
        <p:nvSpPr>
          <p:cNvPr id="14" name="Flèche : droite 9">
            <a:extLst>
              <a:ext uri="{FF2B5EF4-FFF2-40B4-BE49-F238E27FC236}">
                <a16:creationId xmlns:a16="http://schemas.microsoft.com/office/drawing/2014/main" id="{210B0336-D0A1-4D37-4E24-FB5FBD71A6F2}"/>
              </a:ext>
            </a:extLst>
          </p:cNvPr>
          <p:cNvSpPr/>
          <p:nvPr/>
        </p:nvSpPr>
        <p:spPr>
          <a:xfrm>
            <a:off x="2869209" y="3435576"/>
            <a:ext cx="914400" cy="24116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Flèche : droite 9">
            <a:extLst>
              <a:ext uri="{FF2B5EF4-FFF2-40B4-BE49-F238E27FC236}">
                <a16:creationId xmlns:a16="http://schemas.microsoft.com/office/drawing/2014/main" id="{210B0336-D0A1-4D37-4E24-FB5FBD71A6F2}"/>
              </a:ext>
            </a:extLst>
          </p:cNvPr>
          <p:cNvSpPr/>
          <p:nvPr/>
        </p:nvSpPr>
        <p:spPr>
          <a:xfrm>
            <a:off x="2869209" y="4312133"/>
            <a:ext cx="914400" cy="241160"/>
          </a:xfrm>
          <a:prstGeom prst="rightArrow">
            <a:avLst/>
          </a:prstGeom>
          <a:solidFill>
            <a:schemeClr val="accent1">
              <a:lumMod val="50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19950898-CE5C-4003-8CFF-4085AC8DE6B9}"/>
              </a:ext>
            </a:extLst>
          </p:cNvPr>
          <p:cNvSpPr txBox="1"/>
          <p:nvPr/>
        </p:nvSpPr>
        <p:spPr>
          <a:xfrm>
            <a:off x="381838" y="562707"/>
            <a:ext cx="6027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« 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Information du patient 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» de la grille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69C050D-F7F7-45B5-A685-D58947D5BD33}"/>
              </a:ext>
            </a:extLst>
          </p:cNvPr>
          <p:cNvSpPr/>
          <p:nvPr/>
        </p:nvSpPr>
        <p:spPr>
          <a:xfrm>
            <a:off x="8545688" y="2759675"/>
            <a:ext cx="2734489" cy="235419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90380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 2"/>
          <p:cNvPicPr>
            <a:picLocks noChangeAspect="1"/>
          </p:cNvPicPr>
          <p:nvPr/>
        </p:nvPicPr>
        <p:blipFill rotWithShape="1">
          <a:blip r:embed="rId2"/>
          <a:srcRect l="2398" t="11361" r="19588" b="-8876"/>
          <a:stretch/>
        </p:blipFill>
        <p:spPr>
          <a:xfrm>
            <a:off x="5678675" y="2944408"/>
            <a:ext cx="6076722" cy="49308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Imag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735" y="1690688"/>
            <a:ext cx="5172731" cy="352607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678675" y="4577548"/>
            <a:ext cx="6076722" cy="127843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6" name="ZoneTexte 15"/>
          <p:cNvSpPr txBox="1"/>
          <p:nvPr/>
        </p:nvSpPr>
        <p:spPr>
          <a:xfrm>
            <a:off x="5773078" y="4072877"/>
            <a:ext cx="57753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Interview patient </a:t>
            </a:r>
            <a:r>
              <a:rPr lang="fr-FR" dirty="0"/>
              <a:t>(page 2 de la grille)</a:t>
            </a:r>
            <a:endParaRPr lang="en-GB" dirty="0"/>
          </a:p>
        </p:txBody>
      </p:sp>
      <p:sp>
        <p:nvSpPr>
          <p:cNvPr id="23" name="ZoneTexte 22"/>
          <p:cNvSpPr txBox="1"/>
          <p:nvPr/>
        </p:nvSpPr>
        <p:spPr>
          <a:xfrm>
            <a:off x="5678675" y="2219034"/>
            <a:ext cx="596419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/>
              <a:t>Echange avec les professionnels/consultation dossier patient</a:t>
            </a:r>
          </a:p>
          <a:p>
            <a:r>
              <a:rPr lang="fr-FR" dirty="0"/>
              <a:t>(page 1 de la grille – bandeau)</a:t>
            </a:r>
            <a:endParaRPr lang="en-GB" dirty="0"/>
          </a:p>
        </p:txBody>
      </p:sp>
      <p:sp>
        <p:nvSpPr>
          <p:cNvPr id="29" name="ZoneTexte 28"/>
          <p:cNvSpPr txBox="1"/>
          <p:nvPr/>
        </p:nvSpPr>
        <p:spPr>
          <a:xfrm>
            <a:off x="6994012" y="3480500"/>
            <a:ext cx="33335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200" i="1" dirty="0"/>
              <a:t>En service d’accueil/évaluation préopératoire : </a:t>
            </a:r>
          </a:p>
          <a:p>
            <a:r>
              <a:rPr lang="fr-FR" sz="1200" i="1" dirty="0"/>
              <a:t>traçabilité à évaluer au plus près du départ au bloc</a:t>
            </a:r>
            <a:endParaRPr lang="en-GB" sz="1200" i="1" dirty="0"/>
          </a:p>
        </p:txBody>
      </p:sp>
      <p:sp>
        <p:nvSpPr>
          <p:cNvPr id="28" name="Rectangle 27"/>
          <p:cNvSpPr/>
          <p:nvPr/>
        </p:nvSpPr>
        <p:spPr>
          <a:xfrm>
            <a:off x="5678675" y="1609073"/>
            <a:ext cx="5498662" cy="350087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PCO réalisée à domicile ou dans le service d’accueil</a:t>
            </a:r>
            <a:endParaRPr lang="en-GB" dirty="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92E38392-DFF1-4353-8165-307217917BCD}"/>
              </a:ext>
            </a:extLst>
          </p:cNvPr>
          <p:cNvSpPr txBox="1"/>
          <p:nvPr/>
        </p:nvSpPr>
        <p:spPr>
          <a:xfrm>
            <a:off x="381838" y="562707"/>
            <a:ext cx="781567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Parties de la grille dédiées à la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vérification de la PCO 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à la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traçabilité </a:t>
            </a:r>
          </a:p>
        </p:txBody>
      </p:sp>
    </p:spTree>
    <p:extLst>
      <p:ext uri="{BB962C8B-B14F-4D97-AF65-F5344CB8AC3E}">
        <p14:creationId xmlns:p14="http://schemas.microsoft.com/office/powerpoint/2010/main" val="19402422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Outil 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informatique : sous format Excel®</a:t>
            </a:r>
            <a:endParaRPr lang="en-GB" sz="3600" dirty="0">
              <a:solidFill>
                <a:srgbClr val="7030A0"/>
              </a:solidFill>
              <a:latin typeface="Britannic Bold" panose="020B0903060703020204" pitchFamily="34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Page d’information</a:t>
            </a:r>
            <a:r>
              <a:rPr lang="fr-FR" dirty="0">
                <a:solidFill>
                  <a:srgbClr val="0070C0"/>
                </a:solidFill>
              </a:rPr>
              <a:t> </a:t>
            </a:r>
            <a:r>
              <a:rPr lang="fr-FR" dirty="0"/>
              <a:t>comprenant un champ pour le nom de l’ES </a:t>
            </a: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endParaRPr lang="fr-FR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sz="2200" dirty="0">
                <a:solidFill>
                  <a:srgbClr val="FF0000"/>
                </a:solidFill>
                <a:sym typeface="Wingdings" panose="05000000000000000000" pitchFamily="2" charset="2"/>
              </a:rPr>
              <a:t> </a:t>
            </a:r>
            <a:r>
              <a:rPr lang="fr-FR" sz="2200" dirty="0">
                <a:solidFill>
                  <a:srgbClr val="FF0000"/>
                </a:solidFill>
              </a:rPr>
              <a:t>à remplir pour valorisation de la participation et échange avec </a:t>
            </a:r>
            <a:r>
              <a:rPr lang="fr-FR" sz="2200" dirty="0" err="1">
                <a:solidFill>
                  <a:srgbClr val="FF0000"/>
                </a:solidFill>
              </a:rPr>
              <a:t>Spicmi</a:t>
            </a:r>
            <a:r>
              <a:rPr lang="fr-FR" sz="2200" dirty="0">
                <a:solidFill>
                  <a:srgbClr val="FF0000"/>
                </a:solidFill>
              </a:rPr>
              <a:t> en cas d’anomalie</a:t>
            </a:r>
          </a:p>
          <a:p>
            <a:endParaRPr lang="fr-FR" dirty="0"/>
          </a:p>
          <a:p>
            <a:r>
              <a:rPr lang="en-GB" b="1" dirty="0">
                <a:solidFill>
                  <a:srgbClr val="0070C0"/>
                </a:solidFill>
              </a:rPr>
              <a:t>Onglets </a:t>
            </a:r>
            <a:r>
              <a:rPr lang="en-GB" b="1" dirty="0" err="1">
                <a:solidFill>
                  <a:srgbClr val="0070C0"/>
                </a:solidFill>
              </a:rPr>
              <a:t>distincts</a:t>
            </a:r>
            <a:r>
              <a:rPr lang="en-GB" b="1" dirty="0">
                <a:solidFill>
                  <a:srgbClr val="0070C0"/>
                </a:solidFill>
              </a:rPr>
              <a:t> </a:t>
            </a:r>
            <a:r>
              <a:rPr lang="en-GB" dirty="0"/>
              <a:t>pour</a:t>
            </a:r>
            <a:r>
              <a:rPr lang="en-GB" b="1" dirty="0"/>
              <a:t> </a:t>
            </a:r>
            <a:r>
              <a:rPr lang="en-GB" dirty="0"/>
              <a:t>:</a:t>
            </a:r>
          </a:p>
          <a:p>
            <a:pPr>
              <a:buFontTx/>
              <a:buChar char="-"/>
            </a:pPr>
            <a:r>
              <a:rPr lang="en-GB" dirty="0"/>
              <a:t>la </a:t>
            </a:r>
            <a:r>
              <a:rPr lang="en-GB" b="1" dirty="0" err="1"/>
              <a:t>saisie</a:t>
            </a:r>
            <a:r>
              <a:rPr lang="en-GB" b="1" dirty="0"/>
              <a:t> </a:t>
            </a:r>
            <a:r>
              <a:rPr lang="en-GB" dirty="0"/>
              <a:t>des </a:t>
            </a:r>
            <a:r>
              <a:rPr lang="en-GB" dirty="0" err="1" smtClean="0"/>
              <a:t>données</a:t>
            </a:r>
            <a:endParaRPr lang="en-GB" dirty="0"/>
          </a:p>
          <a:p>
            <a:pPr>
              <a:buFontTx/>
              <a:buChar char="-"/>
            </a:pPr>
            <a:r>
              <a:rPr lang="en-GB" dirty="0" err="1"/>
              <a:t>l’édition</a:t>
            </a:r>
            <a:r>
              <a:rPr lang="en-GB" dirty="0"/>
              <a:t> du </a:t>
            </a:r>
            <a:r>
              <a:rPr lang="en-GB" b="1" dirty="0"/>
              <a:t>rapport </a:t>
            </a:r>
            <a:r>
              <a:rPr lang="en-GB" dirty="0" err="1"/>
              <a:t>automatisé</a:t>
            </a:r>
            <a:r>
              <a:rPr lang="en-GB" dirty="0"/>
              <a:t> sur la </a:t>
            </a:r>
            <a:r>
              <a:rPr lang="en-GB" dirty="0" err="1"/>
              <a:t>dépilation</a:t>
            </a:r>
            <a:endParaRPr lang="en-GB" dirty="0"/>
          </a:p>
          <a:p>
            <a:pPr>
              <a:buFontTx/>
              <a:buChar char="-"/>
            </a:pPr>
            <a:r>
              <a:rPr lang="en-GB" dirty="0" err="1"/>
              <a:t>l’édition</a:t>
            </a:r>
            <a:r>
              <a:rPr lang="en-GB" dirty="0"/>
              <a:t> d’un </a:t>
            </a:r>
            <a:r>
              <a:rPr lang="en-GB" b="1" dirty="0" err="1"/>
              <a:t>diaporama</a:t>
            </a:r>
            <a:r>
              <a:rPr lang="en-GB" b="1" dirty="0"/>
              <a:t> </a:t>
            </a:r>
            <a:r>
              <a:rPr lang="en-GB" dirty="0" err="1"/>
              <a:t>automatisé</a:t>
            </a:r>
            <a:r>
              <a:rPr lang="en-GB" b="1" dirty="0"/>
              <a:t> </a:t>
            </a:r>
            <a:r>
              <a:rPr lang="en-GB" dirty="0"/>
              <a:t>sur la </a:t>
            </a:r>
            <a:r>
              <a:rPr lang="en-GB" dirty="0" err="1"/>
              <a:t>dépilation</a:t>
            </a:r>
            <a:endParaRPr lang="en-GB" dirty="0"/>
          </a:p>
          <a:p>
            <a:pPr>
              <a:buFontTx/>
              <a:buChar char="-"/>
            </a:pPr>
            <a:endParaRPr lang="en-GB" dirty="0"/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</p:txBody>
      </p:sp>
      <p:pic>
        <p:nvPicPr>
          <p:cNvPr id="4" name="Imag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187993"/>
            <a:ext cx="6525536" cy="55252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259991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ZoneTexte 4"/>
          <p:cNvSpPr txBox="1"/>
          <p:nvPr/>
        </p:nvSpPr>
        <p:spPr>
          <a:xfrm>
            <a:off x="5379307" y="782595"/>
            <a:ext cx="6557320" cy="58169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B050"/>
                </a:solidFill>
              </a:rPr>
              <a:t>Nom de l’ES </a:t>
            </a:r>
            <a:r>
              <a:rPr lang="fr-FR" dirty="0"/>
              <a:t>à remplir obligatoirement si envoi des données à </a:t>
            </a:r>
            <a:r>
              <a:rPr lang="fr-FR" dirty="0" err="1"/>
              <a:t>Spicmi</a:t>
            </a:r>
            <a:endParaRPr lang="fr-FR" dirty="0"/>
          </a:p>
          <a:p>
            <a:pPr marL="285750" indent="-285750">
              <a:buFontTx/>
              <a:buChar char="-"/>
            </a:pPr>
            <a:r>
              <a:rPr lang="fr-FR" sz="1600" dirty="0"/>
              <a:t>Affichage de participation dans le rapport national (valorisation)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Contact en cas d’anomalie lors de vérification du fichier </a:t>
            </a:r>
          </a:p>
          <a:p>
            <a:pPr marL="285750" indent="-285750">
              <a:buFontTx/>
              <a:buChar char="-"/>
            </a:pPr>
            <a:endParaRPr lang="fr-FR" sz="1400" dirty="0"/>
          </a:p>
          <a:p>
            <a:r>
              <a:rPr lang="fr-FR" b="1" dirty="0">
                <a:solidFill>
                  <a:srgbClr val="00B050"/>
                </a:solidFill>
              </a:rPr>
              <a:t>Saisie des données </a:t>
            </a:r>
            <a:r>
              <a:rPr lang="fr-FR" dirty="0"/>
              <a:t>: mode opératoire 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signification des cases colorées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listes déroulantes</a:t>
            </a:r>
          </a:p>
          <a:p>
            <a:pPr marL="285750" indent="-285750">
              <a:buFontTx/>
              <a:buChar char="-"/>
            </a:pPr>
            <a:r>
              <a:rPr lang="fr-FR" sz="1600" dirty="0"/>
              <a:t>Signalement des incohérences ou données manquantes</a:t>
            </a:r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Impression des rapports et diaporamas  </a:t>
            </a:r>
            <a:r>
              <a:rPr lang="fr-FR" dirty="0"/>
              <a:t>(Excel ou PDF cf. page 2)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Base ES </a:t>
            </a:r>
            <a:r>
              <a:rPr lang="fr-FR" dirty="0"/>
              <a:t>: données brutes pour analyses complémentaires locales</a:t>
            </a:r>
          </a:p>
          <a:p>
            <a:endParaRPr lang="fr-FR" dirty="0"/>
          </a:p>
          <a:p>
            <a:r>
              <a:rPr lang="fr-FR" b="1" dirty="0">
                <a:solidFill>
                  <a:srgbClr val="00B050"/>
                </a:solidFill>
              </a:rPr>
              <a:t>Envoi des données à </a:t>
            </a:r>
            <a:r>
              <a:rPr lang="fr-FR" b="1" dirty="0" err="1">
                <a:solidFill>
                  <a:srgbClr val="00B050"/>
                </a:solidFill>
              </a:rPr>
              <a:t>Spicmi</a:t>
            </a:r>
            <a:r>
              <a:rPr lang="fr-FR" b="1" dirty="0">
                <a:solidFill>
                  <a:srgbClr val="00B050"/>
                </a:solidFill>
              </a:rPr>
              <a:t> </a:t>
            </a:r>
            <a:r>
              <a:rPr lang="fr-FR" dirty="0"/>
              <a:t>permet valorisation et comparaison avec les autres participants :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automatisé multicentrique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fr-FR" sz="1600" dirty="0">
                <a:sym typeface="Wingdings" panose="05000000000000000000" pitchFamily="2" charset="2"/>
              </a:rPr>
              <a:t>rapport national détaillé</a:t>
            </a:r>
            <a:endParaRPr lang="fr-FR" sz="1600" dirty="0"/>
          </a:p>
          <a:p>
            <a:endParaRPr lang="en-GB" sz="1400" dirty="0"/>
          </a:p>
        </p:txBody>
      </p:sp>
      <p:sp>
        <p:nvSpPr>
          <p:cNvPr id="7" name="ZoneTexte 6"/>
          <p:cNvSpPr txBox="1"/>
          <p:nvPr/>
        </p:nvSpPr>
        <p:spPr>
          <a:xfrm>
            <a:off x="5585254" y="271849"/>
            <a:ext cx="63191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b="1" dirty="0"/>
              <a:t>Fichier 2024 </a:t>
            </a:r>
            <a:r>
              <a:rPr lang="fr-FR" dirty="0"/>
              <a:t>– </a:t>
            </a:r>
            <a:r>
              <a:rPr lang="fr-FR" sz="1400" dirty="0">
                <a:solidFill>
                  <a:srgbClr val="FF0000"/>
                </a:solidFill>
              </a:rPr>
              <a:t>à utiliser pour des données recueillies jusqu’à fin décembre 2024 </a:t>
            </a:r>
            <a:endParaRPr lang="en-GB" sz="1400" dirty="0">
              <a:solidFill>
                <a:srgbClr val="FF0000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6046573" y="3188043"/>
            <a:ext cx="5156885" cy="74964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Pour vos restitutions orales : </a:t>
            </a:r>
          </a:p>
          <a:p>
            <a:pPr algn="ctr"/>
            <a:r>
              <a:rPr lang="fr-FR" dirty="0"/>
              <a:t>Possible d’utiliser les diaporamas sous format PDF</a:t>
            </a:r>
            <a:endParaRPr lang="en-GB" dirty="0"/>
          </a:p>
        </p:txBody>
      </p:sp>
      <p:sp>
        <p:nvSpPr>
          <p:cNvPr id="23" name="Flèche droite 22"/>
          <p:cNvSpPr/>
          <p:nvPr/>
        </p:nvSpPr>
        <p:spPr>
          <a:xfrm rot="8870301">
            <a:off x="4337468" y="1263631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lèche droite 23"/>
          <p:cNvSpPr/>
          <p:nvPr/>
        </p:nvSpPr>
        <p:spPr>
          <a:xfrm rot="10040559">
            <a:off x="4331469" y="197620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lèche droite 24"/>
          <p:cNvSpPr/>
          <p:nvPr/>
        </p:nvSpPr>
        <p:spPr>
          <a:xfrm rot="12246578">
            <a:off x="4346597" y="4033910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lèche droite 25"/>
          <p:cNvSpPr/>
          <p:nvPr/>
        </p:nvSpPr>
        <p:spPr>
          <a:xfrm rot="11355291">
            <a:off x="4360394" y="4740729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lèche droite 26"/>
          <p:cNvSpPr/>
          <p:nvPr/>
        </p:nvSpPr>
        <p:spPr>
          <a:xfrm rot="11070307">
            <a:off x="4373489" y="5283784"/>
            <a:ext cx="1040111" cy="185888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2623" y="1087689"/>
            <a:ext cx="3653738" cy="45527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7464995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551935" y="233196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Masque de saisie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: commun à douche et </a:t>
            </a:r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dépilation</a:t>
            </a:r>
            <a:endParaRPr lang="en-GB" sz="3600" b="1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8541428" y="1919937"/>
            <a:ext cx="1890839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/>
              <a:t>Dates</a:t>
            </a:r>
          </a:p>
          <a:p>
            <a:r>
              <a:rPr lang="fr-FR" dirty="0"/>
              <a:t>Menus déroulants</a:t>
            </a:r>
          </a:p>
          <a:p>
            <a:r>
              <a:rPr lang="fr-FR" dirty="0"/>
              <a:t>Texte libre</a:t>
            </a:r>
          </a:p>
          <a:p>
            <a:endParaRPr lang="fr-FR" dirty="0"/>
          </a:p>
        </p:txBody>
      </p:sp>
      <p:sp>
        <p:nvSpPr>
          <p:cNvPr id="6" name="Flèche vers le haut 5"/>
          <p:cNvSpPr/>
          <p:nvPr/>
        </p:nvSpPr>
        <p:spPr>
          <a:xfrm>
            <a:off x="2083825" y="6285366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7" name="Imag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1935" y="1155031"/>
            <a:ext cx="7696080" cy="47969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Imag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51935" y="5990092"/>
            <a:ext cx="7773485" cy="257211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4732678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Rapport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spécifique à la dépilation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5114545" y="6000005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ZoneTexte 3"/>
          <p:cNvSpPr txBox="1"/>
          <p:nvPr/>
        </p:nvSpPr>
        <p:spPr>
          <a:xfrm>
            <a:off x="7950466" y="2117558"/>
            <a:ext cx="314746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Majorité de graphiques</a:t>
            </a:r>
          </a:p>
          <a:p>
            <a:pPr marL="285750" indent="-285750">
              <a:buFontTx/>
              <a:buChar char="-"/>
            </a:pPr>
            <a:endParaRPr lang="en-GB" dirty="0"/>
          </a:p>
        </p:txBody>
      </p:sp>
      <p:pic>
        <p:nvPicPr>
          <p:cNvPr id="8" name="Image 7">
            <a:extLst>
              <a:ext uri="{FF2B5EF4-FFF2-40B4-BE49-F238E27FC236}">
                <a16:creationId xmlns:a16="http://schemas.microsoft.com/office/drawing/2014/main" id="{4869F1C8-D396-4DAA-A037-6B475D9178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49792" y="5651490"/>
            <a:ext cx="7791450" cy="342900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94E28B7C-58EE-46F6-BA8E-276D4018144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719" t="967" b="1"/>
          <a:stretch/>
        </p:blipFill>
        <p:spPr>
          <a:xfrm>
            <a:off x="1049792" y="1193815"/>
            <a:ext cx="6119527" cy="4452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5276344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838200" y="365126"/>
            <a:ext cx="11024286" cy="516324"/>
          </a:xfrm>
        </p:spPr>
        <p:txBody>
          <a:bodyPr>
            <a:normAutofit fontScale="90000"/>
          </a:bodyPr>
          <a:lstStyle/>
          <a:p>
            <a:r>
              <a:rPr lang="fr-FR" sz="3600" b="1" dirty="0">
                <a:solidFill>
                  <a:srgbClr val="7030A0"/>
                </a:solidFill>
                <a:latin typeface="Britannic Bold" panose="020B0903060703020204" pitchFamily="34" charset="0"/>
              </a:rPr>
              <a:t>Diaporama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 automatisé : spécifique à la dépilation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sp>
        <p:nvSpPr>
          <p:cNvPr id="7" name="Flèche vers le haut 6"/>
          <p:cNvSpPr/>
          <p:nvPr/>
        </p:nvSpPr>
        <p:spPr>
          <a:xfrm>
            <a:off x="8537867" y="6259768"/>
            <a:ext cx="395417" cy="492869"/>
          </a:xfrm>
          <a:prstGeom prst="up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ZoneTexte 7"/>
          <p:cNvSpPr txBox="1"/>
          <p:nvPr/>
        </p:nvSpPr>
        <p:spPr>
          <a:xfrm>
            <a:off x="149170" y="1860194"/>
            <a:ext cx="4381456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dirty="0"/>
              <a:t>Résultats regroupés par thème</a:t>
            </a:r>
          </a:p>
          <a:p>
            <a:pPr marL="285750" indent="-285750">
              <a:buFontTx/>
              <a:buChar char="-"/>
            </a:pPr>
            <a:r>
              <a:rPr lang="fr-FR" dirty="0"/>
              <a:t>Page finale vierge pour vos commentaires</a:t>
            </a:r>
          </a:p>
          <a:p>
            <a:r>
              <a:rPr lang="fr-FR" dirty="0"/>
              <a:t>      (axes d’amélioration, etc.)</a:t>
            </a:r>
            <a:endParaRPr lang="en-GB" dirty="0"/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6D84C93A-C4E4-4BA1-88F9-E5EA1396C3C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02165" y="5983543"/>
            <a:ext cx="7820025" cy="276225"/>
          </a:xfrm>
          <a:prstGeom prst="rect">
            <a:avLst/>
          </a:prstGeom>
        </p:spPr>
      </p:pic>
      <p:pic>
        <p:nvPicPr>
          <p:cNvPr id="10" name="Image 9">
            <a:extLst>
              <a:ext uri="{FF2B5EF4-FFF2-40B4-BE49-F238E27FC236}">
                <a16:creationId xmlns:a16="http://schemas.microsoft.com/office/drawing/2014/main" id="{3C88CBB1-15FE-4FC7-BD69-83CCF7E2969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0574" y="1416305"/>
            <a:ext cx="6972300" cy="442912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353023885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 10">
            <a:extLst>
              <a:ext uri="{FF2B5EF4-FFF2-40B4-BE49-F238E27FC236}">
                <a16:creationId xmlns:a16="http://schemas.microsoft.com/office/drawing/2014/main" id="{13252E4A-1E90-46E0-96C0-7305EF4C70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6124" y="1628682"/>
            <a:ext cx="7456775" cy="4764417"/>
          </a:xfrm>
          <a:prstGeom prst="rect">
            <a:avLst/>
          </a:prstGeom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Ou trouver les outils ? 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sur le site du </a:t>
            </a:r>
            <a:r>
              <a:rPr lang="fr-FR" sz="3600" dirty="0" err="1">
                <a:solidFill>
                  <a:srgbClr val="0070C0"/>
                </a:solidFill>
                <a:latin typeface="Britannic Bold" panose="020B0903060703020204" pitchFamily="34" charset="0"/>
              </a:rPr>
              <a:t>CPias</a:t>
            </a:r>
            <a: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  <a:t> IDF</a:t>
            </a:r>
            <a:br>
              <a:rPr lang="fr-FR" sz="3600" dirty="0">
                <a:solidFill>
                  <a:srgbClr val="0070C0"/>
                </a:solidFill>
                <a:latin typeface="Britannic Bold" panose="020B0903060703020204" pitchFamily="34" charset="0"/>
              </a:rPr>
            </a:br>
            <a:r>
              <a:rPr lang="fr-FR" sz="2000" dirty="0">
                <a:solidFill>
                  <a:srgbClr val="0070C0"/>
                </a:solidFill>
                <a:latin typeface="Britannic Bold" panose="020B0903060703020204" pitchFamily="34" charset="0"/>
                <a:hlinkClick r:id="rId3"/>
              </a:rPr>
              <a:t>https://www.cpias-ile-de-france.fr/spicmi/prevention/quick-audit-pco.php</a:t>
            </a:r>
            <a:endParaRPr lang="en-GB" sz="3600" dirty="0">
              <a:solidFill>
                <a:srgbClr val="0070C0"/>
              </a:solidFill>
              <a:latin typeface="Britannic Bold" panose="020B0903060703020204" pitchFamily="34" charset="0"/>
            </a:endParaRPr>
          </a:p>
        </p:txBody>
      </p:sp>
      <p:grpSp>
        <p:nvGrpSpPr>
          <p:cNvPr id="8" name="Groupe 7"/>
          <p:cNvGrpSpPr/>
          <p:nvPr/>
        </p:nvGrpSpPr>
        <p:grpSpPr>
          <a:xfrm>
            <a:off x="4548946" y="2234996"/>
            <a:ext cx="7308000" cy="3551790"/>
            <a:chOff x="1421295" y="2110818"/>
            <a:chExt cx="7308000" cy="3551790"/>
          </a:xfrm>
        </p:grpSpPr>
        <p:pic>
          <p:nvPicPr>
            <p:cNvPr id="5" name="Image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1421295" y="2110818"/>
              <a:ext cx="7308000" cy="3551790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</p:spPr>
        </p:pic>
        <p:sp>
          <p:nvSpPr>
            <p:cNvPr id="6" name="Ellipse 5"/>
            <p:cNvSpPr/>
            <p:nvPr/>
          </p:nvSpPr>
          <p:spPr>
            <a:xfrm>
              <a:off x="7180660" y="2917357"/>
              <a:ext cx="1131807" cy="421332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  <p:sp>
          <p:nvSpPr>
            <p:cNvPr id="7" name="Ellipse 6"/>
            <p:cNvSpPr/>
            <p:nvPr/>
          </p:nvSpPr>
          <p:spPr>
            <a:xfrm>
              <a:off x="4786039" y="3735156"/>
              <a:ext cx="1371285" cy="567938"/>
            </a:xfrm>
            <a:prstGeom prst="ellipse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rgbClr val="FF0000"/>
                </a:solidFill>
              </a:endParaRPr>
            </a:p>
          </p:txBody>
        </p:sp>
      </p:grpSp>
      <p:sp>
        <p:nvSpPr>
          <p:cNvPr id="9" name="Rectangle 8">
            <a:extLst>
              <a:ext uri="{FF2B5EF4-FFF2-40B4-BE49-F238E27FC236}">
                <a16:creationId xmlns:a16="http://schemas.microsoft.com/office/drawing/2014/main" id="{517F9B6B-2E2A-4958-9FC3-E9672F7272FA}"/>
              </a:ext>
            </a:extLst>
          </p:cNvPr>
          <p:cNvSpPr/>
          <p:nvPr/>
        </p:nvSpPr>
        <p:spPr>
          <a:xfrm>
            <a:off x="335054" y="3316582"/>
            <a:ext cx="3907321" cy="72531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6E715C4-CBEE-429C-A693-9F9C0C546EE0}"/>
              </a:ext>
            </a:extLst>
          </p:cNvPr>
          <p:cNvSpPr/>
          <p:nvPr/>
        </p:nvSpPr>
        <p:spPr>
          <a:xfrm>
            <a:off x="335053" y="5948794"/>
            <a:ext cx="3907321" cy="444305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641538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76765" y="487125"/>
            <a:ext cx="11238470" cy="1793807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sz="4400" dirty="0">
                <a:solidFill>
                  <a:srgbClr val="7030A0"/>
                </a:solidFill>
                <a:latin typeface="Britannic Bold" panose="020B0903060703020204" pitchFamily="34" charset="0"/>
              </a:rPr>
              <a:t>Terminologie utilisée dans le quick-audit « Dépilation »</a:t>
            </a:r>
            <a:endParaRPr lang="fr-FR" sz="4400" dirty="0"/>
          </a:p>
          <a:p>
            <a:pPr marL="0" indent="0">
              <a:buNone/>
            </a:pPr>
            <a:r>
              <a:rPr lang="fr-FR" dirty="0"/>
              <a:t>PCO = préparation cutanée de l’opéré</a:t>
            </a:r>
          </a:p>
          <a:p>
            <a:pPr marL="0" indent="0">
              <a:buNone/>
            </a:pPr>
            <a:r>
              <a:rPr lang="fr-FR" dirty="0"/>
              <a:t>Dépilation : </a:t>
            </a:r>
          </a:p>
          <a:p>
            <a:pPr marL="0" indent="0">
              <a:buNone/>
            </a:pPr>
            <a:r>
              <a:rPr lang="fr-FR" dirty="0"/>
              <a:t>- terme utilisé plutôt que « traitement des pilosités » (cf. audit PREOP) car évaluation concerne la dépilation quand elle est réalisée</a:t>
            </a:r>
          </a:p>
          <a:p>
            <a:pPr marL="0" indent="0">
              <a:buNone/>
            </a:pPr>
            <a:r>
              <a:rPr lang="fr-FR" dirty="0"/>
              <a:t>- « retrait des poils » possible en alternative pour communication avec les patients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F531EC76-C91C-44A2-9A60-BFA6CBCEBAA2}"/>
              </a:ext>
            </a:extLst>
          </p:cNvPr>
          <p:cNvSpPr txBox="1"/>
          <p:nvPr/>
        </p:nvSpPr>
        <p:spPr>
          <a:xfrm>
            <a:off x="333745" y="2350260"/>
            <a:ext cx="6520821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2400" b="1" dirty="0">
                <a:solidFill>
                  <a:srgbClr val="0070C0"/>
                </a:solidFill>
              </a:rPr>
              <a:t>Le quick-audit « Dépilation » : </a:t>
            </a:r>
          </a:p>
          <a:p>
            <a:endParaRPr lang="fr-FR" sz="2400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fait partie du module « Douche-Dépilation »</a:t>
            </a:r>
          </a:p>
          <a:p>
            <a:r>
              <a:rPr lang="fr-FR" dirty="0"/>
              <a:t>(grille d’évaluation + guide de l’auditeur/aide au remplissage)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est utilisable de façon indépendante ou couplé à la douche</a:t>
            </a:r>
          </a:p>
          <a:p>
            <a:endParaRPr lang="fr-FR" dirty="0"/>
          </a:p>
          <a:p>
            <a:pPr marL="285750" indent="-285750">
              <a:buFont typeface="Wingdings" panose="05000000000000000000" pitchFamily="2" charset="2"/>
              <a:buChar char="v"/>
            </a:pPr>
            <a:r>
              <a:rPr lang="fr-FR" dirty="0"/>
              <a:t>peut être associé à une évaluation de :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chemeClr val="accent2"/>
                </a:solidFill>
              </a:rPr>
              <a:t>l’information patient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la traçabilité de la PCO</a:t>
            </a:r>
          </a:p>
          <a:p>
            <a:pPr marL="285750" indent="-285750">
              <a:buFontTx/>
              <a:buChar char="-"/>
            </a:pPr>
            <a:r>
              <a:rPr lang="fr-FR" b="1" dirty="0">
                <a:solidFill>
                  <a:srgbClr val="00B050"/>
                </a:solidFill>
              </a:rPr>
              <a:t>la vérification de la PCO</a:t>
            </a:r>
          </a:p>
        </p:txBody>
      </p:sp>
      <p:sp>
        <p:nvSpPr>
          <p:cNvPr id="8" name="Rectangle à coins arrondis 5">
            <a:extLst>
              <a:ext uri="{FF2B5EF4-FFF2-40B4-BE49-F238E27FC236}">
                <a16:creationId xmlns:a16="http://schemas.microsoft.com/office/drawing/2014/main" id="{5CACD179-D05B-4EB1-A5B4-99E740DB0526}"/>
              </a:ext>
            </a:extLst>
          </p:cNvPr>
          <p:cNvSpPr/>
          <p:nvPr/>
        </p:nvSpPr>
        <p:spPr>
          <a:xfrm>
            <a:off x="8638059" y="2620406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dirty="0"/>
              <a:t>Quick-audit 1</a:t>
            </a:r>
          </a:p>
          <a:p>
            <a:pPr algn="ctr"/>
            <a:r>
              <a:rPr lang="fr-FR" dirty="0">
                <a:solidFill>
                  <a:srgbClr val="FFFF00"/>
                </a:solidFill>
              </a:rPr>
              <a:t>Douche préopératoire</a:t>
            </a:r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9" name="Rectangle à coins arrondis 6">
            <a:extLst>
              <a:ext uri="{FF2B5EF4-FFF2-40B4-BE49-F238E27FC236}">
                <a16:creationId xmlns:a16="http://schemas.microsoft.com/office/drawing/2014/main" id="{9A7327EB-F522-4561-9B1C-08E20F587B16}"/>
              </a:ext>
            </a:extLst>
          </p:cNvPr>
          <p:cNvSpPr/>
          <p:nvPr/>
        </p:nvSpPr>
        <p:spPr>
          <a:xfrm>
            <a:off x="8638059" y="4222665"/>
            <a:ext cx="2520779" cy="1112108"/>
          </a:xfrm>
          <a:prstGeom prst="roundRect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/>
              <a:t>Quick-audit 2</a:t>
            </a:r>
            <a:endParaRPr lang="fr-FR" b="1" dirty="0"/>
          </a:p>
          <a:p>
            <a:pPr algn="ctr"/>
            <a:r>
              <a:rPr lang="fr-FR" b="1" dirty="0">
                <a:solidFill>
                  <a:srgbClr val="FFFF00"/>
                </a:solidFill>
              </a:rPr>
              <a:t>Dépilation</a:t>
            </a:r>
            <a:endParaRPr lang="en-GB" b="1">
              <a:solidFill>
                <a:srgbClr val="FFFF00"/>
              </a:solidFill>
            </a:endParaRPr>
          </a:p>
        </p:txBody>
      </p:sp>
      <p:sp>
        <p:nvSpPr>
          <p:cNvPr id="10" name="Rectangle à coins arrondis 13">
            <a:extLst>
              <a:ext uri="{FF2B5EF4-FFF2-40B4-BE49-F238E27FC236}">
                <a16:creationId xmlns:a16="http://schemas.microsoft.com/office/drawing/2014/main" id="{542FD9DB-249B-495F-A1FE-564BDE2B85EE}"/>
              </a:ext>
            </a:extLst>
          </p:cNvPr>
          <p:cNvSpPr/>
          <p:nvPr/>
        </p:nvSpPr>
        <p:spPr>
          <a:xfrm>
            <a:off x="8415638" y="2311483"/>
            <a:ext cx="3039762" cy="3295135"/>
          </a:xfrm>
          <a:prstGeom prst="roundRect">
            <a:avLst/>
          </a:prstGeom>
          <a:noFill/>
          <a:ln w="381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DE85A0A-3F8E-4211-A5ED-C43C79B53137}"/>
              </a:ext>
            </a:extLst>
          </p:cNvPr>
          <p:cNvSpPr/>
          <p:nvPr/>
        </p:nvSpPr>
        <p:spPr>
          <a:xfrm>
            <a:off x="6784548" y="2778778"/>
            <a:ext cx="1441621" cy="7953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Information du patient</a:t>
            </a:r>
          </a:p>
          <a:p>
            <a:pPr algn="ctr"/>
            <a:r>
              <a:rPr lang="fr-FR" sz="1200" b="1" dirty="0"/>
              <a:t>sur la douche</a:t>
            </a:r>
            <a:endParaRPr lang="en-GB" sz="1200" b="1" dirty="0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812A9E73-5EC6-47BB-9543-31B51DBE9D99}"/>
              </a:ext>
            </a:extLst>
          </p:cNvPr>
          <p:cNvSpPr/>
          <p:nvPr/>
        </p:nvSpPr>
        <p:spPr>
          <a:xfrm>
            <a:off x="6784548" y="4381037"/>
            <a:ext cx="1441621" cy="795364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b="1" dirty="0"/>
              <a:t>Information du patient</a:t>
            </a:r>
          </a:p>
          <a:p>
            <a:pPr algn="ctr"/>
            <a:r>
              <a:rPr lang="fr-FR" sz="1200" b="1"/>
              <a:t>sur la dépilation</a:t>
            </a:r>
            <a:endParaRPr lang="en-GB" sz="1200" b="1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0ED361B5-E5D0-4494-B172-39A2440D959A}"/>
              </a:ext>
            </a:extLst>
          </p:cNvPr>
          <p:cNvSpPr/>
          <p:nvPr/>
        </p:nvSpPr>
        <p:spPr>
          <a:xfrm>
            <a:off x="8292071" y="5804324"/>
            <a:ext cx="1367481" cy="5519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Traçabilité</a:t>
            </a:r>
            <a:r>
              <a:rPr lang="fr-FR" dirty="0"/>
              <a:t> </a:t>
            </a:r>
          </a:p>
          <a:p>
            <a:pPr algn="ctr"/>
            <a:r>
              <a:rPr lang="fr-FR" sz="1200" dirty="0"/>
              <a:t>de la PCO</a:t>
            </a: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BBA3DC44-AD5B-4EF5-90AC-F02CF3CCE25C}"/>
              </a:ext>
            </a:extLst>
          </p:cNvPr>
          <p:cNvSpPr/>
          <p:nvPr/>
        </p:nvSpPr>
        <p:spPr>
          <a:xfrm>
            <a:off x="9898447" y="5804324"/>
            <a:ext cx="1367481" cy="551935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200" dirty="0"/>
              <a:t>Vérification </a:t>
            </a:r>
          </a:p>
          <a:p>
            <a:pPr algn="ctr"/>
            <a:r>
              <a:rPr lang="fr-FR" sz="1200" dirty="0"/>
              <a:t>de la PCO</a:t>
            </a:r>
            <a:endParaRPr lang="en-GB" sz="1200" dirty="0"/>
          </a:p>
        </p:txBody>
      </p:sp>
      <p:cxnSp>
        <p:nvCxnSpPr>
          <p:cNvPr id="15" name="Connecteur droit 14">
            <a:extLst>
              <a:ext uri="{FF2B5EF4-FFF2-40B4-BE49-F238E27FC236}">
                <a16:creationId xmlns:a16="http://schemas.microsoft.com/office/drawing/2014/main" id="{0F282869-88A8-4F9C-A6BF-AE4856F7E366}"/>
              </a:ext>
            </a:extLst>
          </p:cNvPr>
          <p:cNvCxnSpPr>
            <a:stCxn id="11" idx="3"/>
            <a:endCxn id="8" idx="1"/>
          </p:cNvCxnSpPr>
          <p:nvPr/>
        </p:nvCxnSpPr>
        <p:spPr>
          <a:xfrm>
            <a:off x="8226169" y="3176460"/>
            <a:ext cx="411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eur droit 15">
            <a:extLst>
              <a:ext uri="{FF2B5EF4-FFF2-40B4-BE49-F238E27FC236}">
                <a16:creationId xmlns:a16="http://schemas.microsoft.com/office/drawing/2014/main" id="{D213BC67-E790-4945-B853-3728FAEACEFF}"/>
              </a:ext>
            </a:extLst>
          </p:cNvPr>
          <p:cNvCxnSpPr>
            <a:stCxn id="12" idx="3"/>
            <a:endCxn id="9" idx="1"/>
          </p:cNvCxnSpPr>
          <p:nvPr/>
        </p:nvCxnSpPr>
        <p:spPr>
          <a:xfrm>
            <a:off x="8226169" y="4778719"/>
            <a:ext cx="41189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>
            <a:extLst>
              <a:ext uri="{FF2B5EF4-FFF2-40B4-BE49-F238E27FC236}">
                <a16:creationId xmlns:a16="http://schemas.microsoft.com/office/drawing/2014/main" id="{60ABF2EF-D877-429E-9B21-A2EAEACEF16D}"/>
              </a:ext>
            </a:extLst>
          </p:cNvPr>
          <p:cNvCxnSpPr/>
          <p:nvPr/>
        </p:nvCxnSpPr>
        <p:spPr>
          <a:xfrm>
            <a:off x="9087022" y="5613494"/>
            <a:ext cx="0" cy="337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Connecteur droit 17">
            <a:extLst>
              <a:ext uri="{FF2B5EF4-FFF2-40B4-BE49-F238E27FC236}">
                <a16:creationId xmlns:a16="http://schemas.microsoft.com/office/drawing/2014/main" id="{14971337-03E3-469E-A869-388AB29B08F4}"/>
              </a:ext>
            </a:extLst>
          </p:cNvPr>
          <p:cNvCxnSpPr/>
          <p:nvPr/>
        </p:nvCxnSpPr>
        <p:spPr>
          <a:xfrm>
            <a:off x="10524525" y="5606618"/>
            <a:ext cx="0" cy="33775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ZoneTexte 18">
            <a:extLst>
              <a:ext uri="{FF2B5EF4-FFF2-40B4-BE49-F238E27FC236}">
                <a16:creationId xmlns:a16="http://schemas.microsoft.com/office/drawing/2014/main" id="{15E22CD0-527E-4A31-AF37-1DA77E2B8D34}"/>
              </a:ext>
            </a:extLst>
          </p:cNvPr>
          <p:cNvSpPr txBox="1"/>
          <p:nvPr/>
        </p:nvSpPr>
        <p:spPr>
          <a:xfrm>
            <a:off x="8559418" y="1821332"/>
            <a:ext cx="2706510" cy="369332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Module Douche-Dépilation</a:t>
            </a:r>
          </a:p>
        </p:txBody>
      </p:sp>
    </p:spTree>
    <p:extLst>
      <p:ext uri="{BB962C8B-B14F-4D97-AF65-F5344CB8AC3E}">
        <p14:creationId xmlns:p14="http://schemas.microsoft.com/office/powerpoint/2010/main" val="36071585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DD6BF367-CFEB-6907-1A9E-7272B6C1D8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04835" y="123844"/>
            <a:ext cx="10515600" cy="1325563"/>
          </a:xfrm>
        </p:spPr>
        <p:txBody>
          <a:bodyPr>
            <a:normAutofit/>
          </a:bodyPr>
          <a:lstStyle/>
          <a:p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 – </a:t>
            </a:r>
            <a:r>
              <a:rPr lang="fr-FR" sz="3600" b="1" dirty="0">
                <a:solidFill>
                  <a:srgbClr val="0070C0"/>
                </a:solidFill>
                <a:latin typeface="+mn-lt"/>
                <a:ea typeface="Calibri" panose="020F0502020204030204" pitchFamily="34" charset="0"/>
                <a:cs typeface="Calibri" panose="020F0502020204030204" pitchFamily="34" charset="0"/>
              </a:rPr>
              <a:t>Rappel des recommandations</a:t>
            </a:r>
          </a:p>
        </p:txBody>
      </p:sp>
      <p:sp>
        <p:nvSpPr>
          <p:cNvPr id="6" name="Rectangle : coins arrondis 5">
            <a:extLst>
              <a:ext uri="{FF2B5EF4-FFF2-40B4-BE49-F238E27FC236}">
                <a16:creationId xmlns:a16="http://schemas.microsoft.com/office/drawing/2014/main" id="{F24FFA61-9CA5-9FD2-DB48-C154758A8383}"/>
              </a:ext>
            </a:extLst>
          </p:cNvPr>
          <p:cNvSpPr/>
          <p:nvPr/>
        </p:nvSpPr>
        <p:spPr>
          <a:xfrm>
            <a:off x="1004835" y="1810931"/>
            <a:ext cx="1647930" cy="771158"/>
          </a:xfrm>
          <a:prstGeom prst="roundRect">
            <a:avLst/>
          </a:prstGeom>
          <a:solidFill>
            <a:schemeClr val="accent2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28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PCO : </a:t>
            </a:r>
          </a:p>
        </p:txBody>
      </p:sp>
      <p:sp>
        <p:nvSpPr>
          <p:cNvPr id="7" name="Rectangle : coins arrondis 6">
            <a:extLst>
              <a:ext uri="{FF2B5EF4-FFF2-40B4-BE49-F238E27FC236}">
                <a16:creationId xmlns:a16="http://schemas.microsoft.com/office/drawing/2014/main" id="{98C9DD5D-0966-1D2A-709D-2A7206FF06BD}"/>
              </a:ext>
            </a:extLst>
          </p:cNvPr>
          <p:cNvSpPr/>
          <p:nvPr/>
        </p:nvSpPr>
        <p:spPr>
          <a:xfrm>
            <a:off x="3104941" y="1491896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DOUCHE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préopératoire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toilette complète au lavabo </a:t>
            </a:r>
          </a:p>
        </p:txBody>
      </p:sp>
      <p:sp>
        <p:nvSpPr>
          <p:cNvPr id="9" name="Rectangle : coins arrondis 8">
            <a:extLst>
              <a:ext uri="{FF2B5EF4-FFF2-40B4-BE49-F238E27FC236}">
                <a16:creationId xmlns:a16="http://schemas.microsoft.com/office/drawing/2014/main" id="{271DB015-1136-8A45-5343-11EBF27A7EA8}"/>
              </a:ext>
            </a:extLst>
          </p:cNvPr>
          <p:cNvSpPr/>
          <p:nvPr/>
        </p:nvSpPr>
        <p:spPr>
          <a:xfrm>
            <a:off x="5272035" y="1491896"/>
            <a:ext cx="1647930" cy="1409228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DEPILATION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(si nécessaire)</a:t>
            </a:r>
          </a:p>
        </p:txBody>
      </p:sp>
      <p:sp>
        <p:nvSpPr>
          <p:cNvPr id="10" name="Rectangle : coins arrondis 9">
            <a:extLst>
              <a:ext uri="{FF2B5EF4-FFF2-40B4-BE49-F238E27FC236}">
                <a16:creationId xmlns:a16="http://schemas.microsoft.com/office/drawing/2014/main" id="{53ABEE91-D923-7DF4-52B1-C8414533E311}"/>
              </a:ext>
            </a:extLst>
          </p:cNvPr>
          <p:cNvSpPr/>
          <p:nvPr/>
        </p:nvSpPr>
        <p:spPr>
          <a:xfrm>
            <a:off x="7498963" y="1491896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DETERSION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nettoyage cutané)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souillures visibles</a:t>
            </a:r>
          </a:p>
        </p:txBody>
      </p:sp>
      <p:sp>
        <p:nvSpPr>
          <p:cNvPr id="11" name="Rectangle : coins arrondis 10">
            <a:extLst>
              <a:ext uri="{FF2B5EF4-FFF2-40B4-BE49-F238E27FC236}">
                <a16:creationId xmlns:a16="http://schemas.microsoft.com/office/drawing/2014/main" id="{95BE90DF-8464-9272-E805-4123417885BA}"/>
              </a:ext>
            </a:extLst>
          </p:cNvPr>
          <p:cNvSpPr/>
          <p:nvPr/>
        </p:nvSpPr>
        <p:spPr>
          <a:xfrm>
            <a:off x="9725891" y="1491896"/>
            <a:ext cx="1647930" cy="1409228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ANTISEPSIE</a:t>
            </a:r>
          </a:p>
          <a:p>
            <a:pPr algn="ctr"/>
            <a:r>
              <a:rPr lang="fr-FR" sz="1400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(ou désinfection cutanée)</a:t>
            </a:r>
          </a:p>
        </p:txBody>
      </p:sp>
      <p:sp>
        <p:nvSpPr>
          <p:cNvPr id="13" name="Flèche : droite 12">
            <a:extLst>
              <a:ext uri="{FF2B5EF4-FFF2-40B4-BE49-F238E27FC236}">
                <a16:creationId xmlns:a16="http://schemas.microsoft.com/office/drawing/2014/main" id="{594522DA-4CA2-3E39-087F-5CFD7D2E0530}"/>
              </a:ext>
            </a:extLst>
          </p:cNvPr>
          <p:cNvSpPr/>
          <p:nvPr/>
        </p:nvSpPr>
        <p:spPr>
          <a:xfrm>
            <a:off x="6919965" y="2070906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ZoneTexte 14">
            <a:extLst>
              <a:ext uri="{FF2B5EF4-FFF2-40B4-BE49-F238E27FC236}">
                <a16:creationId xmlns:a16="http://schemas.microsoft.com/office/drawing/2014/main" id="{51DD5A72-33DA-0AEF-763B-60F92EE9CA14}"/>
              </a:ext>
            </a:extLst>
          </p:cNvPr>
          <p:cNvSpPr txBox="1"/>
          <p:nvPr/>
        </p:nvSpPr>
        <p:spPr>
          <a:xfrm>
            <a:off x="7963217" y="2956461"/>
            <a:ext cx="2766848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 bloc opératoire</a:t>
            </a:r>
          </a:p>
          <a:p>
            <a:pPr algn="ctr"/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(juste avant l’intervention)</a:t>
            </a:r>
          </a:p>
        </p:txBody>
      </p:sp>
      <p:sp>
        <p:nvSpPr>
          <p:cNvPr id="16" name="ZoneTexte 15">
            <a:extLst>
              <a:ext uri="{FF2B5EF4-FFF2-40B4-BE49-F238E27FC236}">
                <a16:creationId xmlns:a16="http://schemas.microsoft.com/office/drawing/2014/main" id="{EFF581D3-1B90-C2E0-5348-A913C556D181}"/>
              </a:ext>
            </a:extLst>
          </p:cNvPr>
          <p:cNvSpPr txBox="1"/>
          <p:nvPr/>
        </p:nvSpPr>
        <p:spPr>
          <a:xfrm>
            <a:off x="3371942" y="2981920"/>
            <a:ext cx="333270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domicile ou en service d’accueil</a:t>
            </a:r>
          </a:p>
        </p:txBody>
      </p:sp>
      <p:sp>
        <p:nvSpPr>
          <p:cNvPr id="3" name="Rectangle : coins arrondis 2">
            <a:extLst>
              <a:ext uri="{FF2B5EF4-FFF2-40B4-BE49-F238E27FC236}">
                <a16:creationId xmlns:a16="http://schemas.microsoft.com/office/drawing/2014/main" id="{08C01F6B-C052-0B81-3896-3ED64B9D33D5}"/>
              </a:ext>
            </a:extLst>
          </p:cNvPr>
          <p:cNvSpPr/>
          <p:nvPr/>
        </p:nvSpPr>
        <p:spPr>
          <a:xfrm>
            <a:off x="4835769" y="4044806"/>
            <a:ext cx="2853732" cy="660016"/>
          </a:xfrm>
          <a:prstGeom prst="roundRect">
            <a:avLst/>
          </a:prstGeom>
          <a:solidFill>
            <a:srgbClr val="00B0F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</a:t>
            </a:r>
          </a:p>
        </p:txBody>
      </p:sp>
      <p:sp>
        <p:nvSpPr>
          <p:cNvPr id="17" name="ZoneTexte 16">
            <a:extLst>
              <a:ext uri="{FF2B5EF4-FFF2-40B4-BE49-F238E27FC236}">
                <a16:creationId xmlns:a16="http://schemas.microsoft.com/office/drawing/2014/main" id="{EB6E2A3A-8636-0A27-E1E6-63D6BFBEFF00}"/>
              </a:ext>
            </a:extLst>
          </p:cNvPr>
          <p:cNvSpPr txBox="1"/>
          <p:nvPr/>
        </p:nvSpPr>
        <p:spPr>
          <a:xfrm>
            <a:off x="3843117" y="4847333"/>
            <a:ext cx="7063780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 nécessaire/si utile (recommandations nationales : guide SF2H 2013/P1)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Méthode : tonte recommandée, dépilation chimique possible, rasage mécanique proscrit, 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Critères de dépilation : non définis officiellement</a:t>
            </a:r>
          </a:p>
          <a:p>
            <a:pPr marL="285750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Exemple de motifs déclarés par les ES :</a:t>
            </a:r>
          </a:p>
          <a:p>
            <a:pPr marL="742950" lvl="1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zone à forte pilosité : </a:t>
            </a:r>
          </a:p>
          <a:p>
            <a:pPr marL="1200150" lvl="2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contrainte technique pour suture,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pose, maintien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et retrait de pansement</a:t>
            </a:r>
          </a:p>
          <a:p>
            <a:pPr marL="1200150" lvl="2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fr-FR" sz="140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nconfort </a:t>
            </a: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des </a:t>
            </a:r>
            <a:r>
              <a:rPr lang="fr-FR" sz="1400" dirty="0" smtClean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patients au retrait</a:t>
            </a:r>
            <a:endParaRPr lang="fr-FR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  <a:p>
            <a:pPr marL="742950" lvl="1" indent="-285750">
              <a:buFontTx/>
              <a:buChar char="-"/>
            </a:pPr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fonction des actes, voies d’abord, implantation de matériel, …</a:t>
            </a:r>
            <a:endParaRPr lang="fr-FR" sz="1400" dirty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ZoneTexte 18">
            <a:extLst>
              <a:ext uri="{FF2B5EF4-FFF2-40B4-BE49-F238E27FC236}">
                <a16:creationId xmlns:a16="http://schemas.microsoft.com/office/drawing/2014/main" id="{72B6B92B-804A-456B-A645-F21A3A1C6E3F}"/>
              </a:ext>
            </a:extLst>
          </p:cNvPr>
          <p:cNvSpPr txBox="1"/>
          <p:nvPr/>
        </p:nvSpPr>
        <p:spPr>
          <a:xfrm>
            <a:off x="4768504" y="2011844"/>
            <a:ext cx="5367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0070C0"/>
                </a:solidFill>
              </a:rPr>
              <a:t>+/-</a:t>
            </a:r>
          </a:p>
        </p:txBody>
      </p:sp>
      <p:sp>
        <p:nvSpPr>
          <p:cNvPr id="20" name="Flèche : droite 19">
            <a:extLst>
              <a:ext uri="{FF2B5EF4-FFF2-40B4-BE49-F238E27FC236}">
                <a16:creationId xmlns:a16="http://schemas.microsoft.com/office/drawing/2014/main" id="{B5258182-6EF7-479F-9DA8-9C86B6363836}"/>
              </a:ext>
            </a:extLst>
          </p:cNvPr>
          <p:cNvSpPr/>
          <p:nvPr/>
        </p:nvSpPr>
        <p:spPr>
          <a:xfrm>
            <a:off x="9159049" y="2070906"/>
            <a:ext cx="519164" cy="251209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851276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73857" y="226433"/>
            <a:ext cx="10515600" cy="853636"/>
          </a:xfrm>
        </p:spPr>
        <p:txBody>
          <a:bodyPr>
            <a:normAutofit/>
          </a:bodyPr>
          <a:lstStyle/>
          <a:p>
            <a:pPr algn="ctr"/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</a:rPr>
              <a:t>Conditions générales de mise en </a:t>
            </a:r>
            <a:r>
              <a:rPr lang="fr-FR" sz="3600" dirty="0" smtClean="0">
                <a:solidFill>
                  <a:srgbClr val="7030A0"/>
                </a:solidFill>
                <a:latin typeface="Britannic Bold" panose="020B0903060703020204" pitchFamily="34" charset="0"/>
              </a:rPr>
              <a:t>œuvre</a:t>
            </a:r>
            <a:endParaRPr lang="en-GB" sz="3600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0271940"/>
              </p:ext>
            </p:extLst>
          </p:nvPr>
        </p:nvGraphicFramePr>
        <p:xfrm>
          <a:off x="84569" y="1080069"/>
          <a:ext cx="12022862" cy="54621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80551">
                  <a:extLst>
                    <a:ext uri="{9D8B030D-6E8A-4147-A177-3AD203B41FA5}">
                      <a16:colId xmlns:a16="http://schemas.microsoft.com/office/drawing/2014/main" val="1913688573"/>
                    </a:ext>
                  </a:extLst>
                </a:gridCol>
                <a:gridCol w="9742311">
                  <a:extLst>
                    <a:ext uri="{9D8B030D-6E8A-4147-A177-3AD203B41FA5}">
                      <a16:colId xmlns:a16="http://schemas.microsoft.com/office/drawing/2014/main" val="256465407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dirty="0" err="1"/>
                        <a:t>Méthode</a:t>
                      </a:r>
                      <a:r>
                        <a:rPr lang="en-GB" dirty="0"/>
                        <a:t> de </a:t>
                      </a:r>
                      <a:r>
                        <a:rPr lang="en-GB" dirty="0" err="1"/>
                        <a:t>recueil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/>
                      <a:r>
                        <a:rPr lang="fr-FR" dirty="0"/>
                        <a:t>Interview des patients</a:t>
                      </a:r>
                      <a:endParaRPr lang="en-GB" b="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97768"/>
                  </a:ext>
                </a:extLst>
              </a:tr>
              <a:tr h="592380">
                <a:tc>
                  <a:txBody>
                    <a:bodyPr/>
                    <a:lstStyle/>
                    <a:p>
                      <a:r>
                        <a:rPr lang="fr-FR" sz="1600" dirty="0"/>
                        <a:t>Validation du projet</a:t>
                      </a:r>
                      <a:endParaRPr lang="en-GB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Auprès des instances (CME, CLIN, Conseil de de bloc)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+ Direction qualité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(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interview patients) – cf. courrier d’information patient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0422018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Pilotage</a:t>
                      </a:r>
                      <a:r>
                        <a:rPr lang="fr-FR" sz="1600" baseline="0" dirty="0"/>
                        <a:t> du projet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Pilote à désigner et auditeurs à identifier – Formation et suivi des auditeurs pendant la période d’audit (4-8 </a:t>
                      </a:r>
                      <a:r>
                        <a:rPr lang="fr-FR" sz="1600" b="0" dirty="0" err="1">
                          <a:solidFill>
                            <a:schemeClr val="tx1"/>
                          </a:solidFill>
                        </a:rPr>
                        <a:t>sem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)</a:t>
                      </a: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4493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600" dirty="0" err="1"/>
                        <a:t>Modalités</a:t>
                      </a:r>
                      <a:r>
                        <a:rPr lang="en-GB" sz="1600" dirty="0"/>
                        <a:t> de </a:t>
                      </a:r>
                      <a:r>
                        <a:rPr lang="en-GB" sz="1600" dirty="0" err="1"/>
                        <a:t>réalisation</a:t>
                      </a:r>
                      <a:endParaRPr lang="en-GB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Au choix des équipes : en pré ou en post-opératoire (cf. critères de choix dans le guide de l’auditeur)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5684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Lieux de réalisation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- Service d’accueil (chirurgie,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médecine, autre)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- Bloc opératoire (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recueil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préopératoire)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Accord des responsables à recueillir préalablement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7079156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Patients concernés : </a:t>
                      </a:r>
                    </a:p>
                    <a:p>
                      <a:r>
                        <a:rPr lang="fr-FR" sz="1600" b="1" dirty="0"/>
                        <a:t>ADULTES</a:t>
                      </a:r>
                      <a:r>
                        <a:rPr lang="fr-FR" sz="1600" dirty="0"/>
                        <a:t> (&gt; 15 ans)</a:t>
                      </a:r>
                      <a:endParaRPr lang="en-GB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Sélection selon la capacité des patients à être interviewés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Accord des patients à recueillir avant chaque interview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61525010"/>
                  </a:ext>
                </a:extLst>
              </a:tr>
              <a:tr h="617760">
                <a:tc>
                  <a:txBody>
                    <a:bodyPr/>
                    <a:lstStyle/>
                    <a:p>
                      <a:r>
                        <a:rPr lang="fr-FR" sz="1600" dirty="0"/>
                        <a:t>Interventions</a:t>
                      </a:r>
                      <a:endParaRPr lang="en-GB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Hors urgence :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programmées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(interview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préopératoire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)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déjà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réalisées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(interview post-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opératoire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b="0" baseline="0" dirty="0">
                        <a:solidFill>
                          <a:schemeClr val="tx1"/>
                        </a:solidFill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Avec incision sur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saine (hors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muqueuses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ou</a:t>
                      </a:r>
                      <a:r>
                        <a:rPr lang="en-GB" sz="16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dirty="0" err="1">
                          <a:solidFill>
                            <a:schemeClr val="tx1"/>
                          </a:solidFill>
                        </a:rPr>
                        <a:t>peau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GB" sz="1600" b="0" baseline="0" dirty="0" err="1">
                          <a:solidFill>
                            <a:schemeClr val="tx1"/>
                          </a:solidFill>
                        </a:rPr>
                        <a:t>lésée</a:t>
                      </a:r>
                      <a:r>
                        <a:rPr lang="en-GB" sz="1600" b="0" baseline="0" dirty="0">
                          <a:solidFill>
                            <a:schemeClr val="tx1"/>
                          </a:solidFill>
                        </a:rPr>
                        <a:t>)</a:t>
                      </a: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812764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Spécialités chirurgicales</a:t>
                      </a:r>
                      <a:endParaRPr lang="en-GB" sz="1600" dirty="0"/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Exclues : infantile, traumatologique,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urgences chirurgicales, ophtalmologie, stomatologie et maxillo-faciale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393340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/>
                        <a:t>Durée de l’interview</a:t>
                      </a:r>
                      <a:endParaRPr lang="en-GB" sz="1600" dirty="0"/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5-10 min (jusqu’à 15 min avec certains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patients)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GB" sz="16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2936018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sz="1600" dirty="0">
                          <a:solidFill>
                            <a:schemeClr val="tx1"/>
                          </a:solidFill>
                        </a:rPr>
                        <a:t>Nombre d’évaluations</a:t>
                      </a:r>
                      <a:endParaRPr lang="en-GB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Participation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minimum : 5 à 10 interviews/service</a:t>
                      </a:r>
                    </a:p>
                    <a:p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Analyse multi-services : viser au moins</a:t>
                      </a:r>
                      <a:r>
                        <a:rPr lang="fr-FR" sz="1600" b="0" baseline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fr-FR" sz="1600" b="0" dirty="0">
                          <a:solidFill>
                            <a:schemeClr val="tx1"/>
                          </a:solidFill>
                        </a:rPr>
                        <a:t>30 interviews</a:t>
                      </a:r>
                    </a:p>
                  </a:txBody>
                  <a:tcP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6813218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9982881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4">
            <a:extLst>
              <a:ext uri="{FF2B5EF4-FFF2-40B4-BE49-F238E27FC236}">
                <a16:creationId xmlns:a16="http://schemas.microsoft.com/office/drawing/2014/main" id="{1A5B7F54-EF2C-47E9-8BAC-CCA1FE1FCF5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b="34954"/>
          <a:stretch/>
        </p:blipFill>
        <p:spPr>
          <a:xfrm>
            <a:off x="4459704" y="575232"/>
            <a:ext cx="4426367" cy="400806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6" name="ZoneTexte 5">
            <a:extLst>
              <a:ext uri="{FF2B5EF4-FFF2-40B4-BE49-F238E27FC236}">
                <a16:creationId xmlns:a16="http://schemas.microsoft.com/office/drawing/2014/main" id="{1F220545-3F0A-4E75-B6C6-5C91DA46134F}"/>
              </a:ext>
            </a:extLst>
          </p:cNvPr>
          <p:cNvSpPr txBox="1"/>
          <p:nvPr/>
        </p:nvSpPr>
        <p:spPr>
          <a:xfrm>
            <a:off x="273831" y="257907"/>
            <a:ext cx="4185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commune à douche et 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05FD0992-BE3E-4092-AC1E-30E12403BEA5}"/>
              </a:ext>
            </a:extLst>
          </p:cNvPr>
          <p:cNvSpPr txBox="1"/>
          <p:nvPr/>
        </p:nvSpPr>
        <p:spPr>
          <a:xfrm>
            <a:off x="9384630" y="1404778"/>
            <a:ext cx="2582779" cy="861774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Bandeau de description des </a:t>
            </a:r>
            <a:r>
              <a:rPr lang="fr-FR" b="1" dirty="0"/>
              <a:t>conditions d’audit</a:t>
            </a:r>
          </a:p>
          <a:p>
            <a:r>
              <a:rPr lang="fr-FR" sz="1400" dirty="0"/>
              <a:t>(quand, qui, quoi, où, comment)</a:t>
            </a:r>
          </a:p>
        </p:txBody>
      </p:sp>
      <p:sp>
        <p:nvSpPr>
          <p:cNvPr id="8" name="Accolade fermante 7">
            <a:extLst>
              <a:ext uri="{FF2B5EF4-FFF2-40B4-BE49-F238E27FC236}">
                <a16:creationId xmlns:a16="http://schemas.microsoft.com/office/drawing/2014/main" id="{2D3ABE07-A229-4C29-A5FE-F2AFF967E7C1}"/>
              </a:ext>
            </a:extLst>
          </p:cNvPr>
          <p:cNvSpPr/>
          <p:nvPr/>
        </p:nvSpPr>
        <p:spPr>
          <a:xfrm>
            <a:off x="8871283" y="1063539"/>
            <a:ext cx="513347" cy="17485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2EA94D97-D167-49F2-B5C5-4FFE6C6E7FF8}"/>
              </a:ext>
            </a:extLst>
          </p:cNvPr>
          <p:cNvSpPr/>
          <p:nvPr/>
        </p:nvSpPr>
        <p:spPr>
          <a:xfrm>
            <a:off x="4156162" y="2228072"/>
            <a:ext cx="3735437" cy="26917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Légende : flèche vers la droite 11">
            <a:extLst>
              <a:ext uri="{FF2B5EF4-FFF2-40B4-BE49-F238E27FC236}">
                <a16:creationId xmlns:a16="http://schemas.microsoft.com/office/drawing/2014/main" id="{14C6D169-9407-4900-8039-DCB478F2B877}"/>
              </a:ext>
            </a:extLst>
          </p:cNvPr>
          <p:cNvSpPr/>
          <p:nvPr/>
        </p:nvSpPr>
        <p:spPr>
          <a:xfrm>
            <a:off x="753906" y="2016336"/>
            <a:ext cx="3225721" cy="668688"/>
          </a:xfrm>
          <a:prstGeom prst="rightArrow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fr-FR" sz="1400" b="1"/>
              <a:t>Traçabilité de la PCO</a:t>
            </a:r>
          </a:p>
          <a:p>
            <a:r>
              <a:rPr lang="fr-FR" sz="1400" b="1"/>
              <a:t>Contrôle visuel de la PCO </a:t>
            </a:r>
            <a:endParaRPr lang="fr-FR" sz="1400" b="1" dirty="0"/>
          </a:p>
        </p:txBody>
      </p:sp>
      <p:sp>
        <p:nvSpPr>
          <p:cNvPr id="13" name="Accolade fermante 12">
            <a:extLst>
              <a:ext uri="{FF2B5EF4-FFF2-40B4-BE49-F238E27FC236}">
                <a16:creationId xmlns:a16="http://schemas.microsoft.com/office/drawing/2014/main" id="{4C8A9D4B-EF1F-4F46-AFBD-15B56F63AF4B}"/>
              </a:ext>
            </a:extLst>
          </p:cNvPr>
          <p:cNvSpPr/>
          <p:nvPr/>
        </p:nvSpPr>
        <p:spPr>
          <a:xfrm>
            <a:off x="8871283" y="2812129"/>
            <a:ext cx="513347" cy="174859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ZoneTexte 13">
            <a:extLst>
              <a:ext uri="{FF2B5EF4-FFF2-40B4-BE49-F238E27FC236}">
                <a16:creationId xmlns:a16="http://schemas.microsoft.com/office/drawing/2014/main" id="{D099F3C1-4782-4FB2-868A-D7F7FF0E0F4B}"/>
              </a:ext>
            </a:extLst>
          </p:cNvPr>
          <p:cNvSpPr txBox="1"/>
          <p:nvPr/>
        </p:nvSpPr>
        <p:spPr>
          <a:xfrm>
            <a:off x="9384630" y="3363258"/>
            <a:ext cx="258277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Partie « </a:t>
            </a:r>
            <a:r>
              <a:rPr lang="fr-FR" b="1" dirty="0"/>
              <a:t>Information du patient </a:t>
            </a:r>
            <a:r>
              <a:rPr lang="fr-FR" dirty="0"/>
              <a:t>»</a:t>
            </a: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C77C0E07-12C9-4D6A-A8F5-E2579045F4DC}"/>
              </a:ext>
            </a:extLst>
          </p:cNvPr>
          <p:cNvSpPr txBox="1"/>
          <p:nvPr/>
        </p:nvSpPr>
        <p:spPr>
          <a:xfrm>
            <a:off x="554537" y="1126554"/>
            <a:ext cx="2443419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1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pic>
        <p:nvPicPr>
          <p:cNvPr id="25" name="Image 24">
            <a:extLst>
              <a:ext uri="{FF2B5EF4-FFF2-40B4-BE49-F238E27FC236}">
                <a16:creationId xmlns:a16="http://schemas.microsoft.com/office/drawing/2014/main" id="{3C792613-E156-486D-94B1-D1339A1B4B4C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b="49819"/>
          <a:stretch/>
        </p:blipFill>
        <p:spPr>
          <a:xfrm>
            <a:off x="4459704" y="5090980"/>
            <a:ext cx="4426367" cy="1014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26" name="Flèche : droite 25">
            <a:extLst>
              <a:ext uri="{FF2B5EF4-FFF2-40B4-BE49-F238E27FC236}">
                <a16:creationId xmlns:a16="http://schemas.microsoft.com/office/drawing/2014/main" id="{1BF31F81-7A64-456C-8533-1CF32D8B1924}"/>
              </a:ext>
            </a:extLst>
          </p:cNvPr>
          <p:cNvSpPr/>
          <p:nvPr/>
        </p:nvSpPr>
        <p:spPr>
          <a:xfrm>
            <a:off x="3063182" y="1188373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  <p:sp>
        <p:nvSpPr>
          <p:cNvPr id="29" name="Accolade fermante 28">
            <a:extLst>
              <a:ext uri="{FF2B5EF4-FFF2-40B4-BE49-F238E27FC236}">
                <a16:creationId xmlns:a16="http://schemas.microsoft.com/office/drawing/2014/main" id="{9A5DF385-44B4-4DCD-86AD-FAA09FE589C4}"/>
              </a:ext>
            </a:extLst>
          </p:cNvPr>
          <p:cNvSpPr/>
          <p:nvPr/>
        </p:nvSpPr>
        <p:spPr>
          <a:xfrm>
            <a:off x="8961593" y="5106295"/>
            <a:ext cx="332725" cy="998708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28" name="ZoneTexte 27">
            <a:extLst>
              <a:ext uri="{FF2B5EF4-FFF2-40B4-BE49-F238E27FC236}">
                <a16:creationId xmlns:a16="http://schemas.microsoft.com/office/drawing/2014/main" id="{18ED2DC3-93B3-4673-B905-A5C338E26F93}"/>
              </a:ext>
            </a:extLst>
          </p:cNvPr>
          <p:cNvSpPr txBox="1"/>
          <p:nvPr/>
        </p:nvSpPr>
        <p:spPr>
          <a:xfrm>
            <a:off x="9384630" y="5274825"/>
            <a:ext cx="2582779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Partie « </a:t>
            </a:r>
            <a:r>
              <a:rPr lang="fr-FR" b="1" dirty="0"/>
              <a:t>Vérification </a:t>
            </a:r>
          </a:p>
          <a:p>
            <a:r>
              <a:rPr lang="fr-FR" dirty="0"/>
              <a:t>de la PCO »</a:t>
            </a:r>
          </a:p>
        </p:txBody>
      </p:sp>
      <p:sp>
        <p:nvSpPr>
          <p:cNvPr id="31" name="ZoneTexte 30">
            <a:extLst>
              <a:ext uri="{FF2B5EF4-FFF2-40B4-BE49-F238E27FC236}">
                <a16:creationId xmlns:a16="http://schemas.microsoft.com/office/drawing/2014/main" id="{6B3EE033-5B06-465C-9F9B-C0B5A714A271}"/>
              </a:ext>
            </a:extLst>
          </p:cNvPr>
          <p:cNvSpPr txBox="1"/>
          <p:nvPr/>
        </p:nvSpPr>
        <p:spPr>
          <a:xfrm>
            <a:off x="575525" y="5362114"/>
            <a:ext cx="2422431" cy="369332"/>
          </a:xfrm>
          <a:prstGeom prst="rect">
            <a:avLst/>
          </a:prstGeom>
          <a:solidFill>
            <a:srgbClr val="00B0F0"/>
          </a:solidFill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chemeClr val="bg1"/>
                </a:solidFill>
              </a:rPr>
              <a:t>PAGE </a:t>
            </a:r>
            <a:r>
              <a:rPr lang="fr-FR" b="1" dirty="0">
                <a:solidFill>
                  <a:srgbClr val="FFFF00"/>
                </a:solidFill>
              </a:rPr>
              <a:t>2</a:t>
            </a:r>
            <a:r>
              <a:rPr lang="fr-FR" b="1" dirty="0">
                <a:solidFill>
                  <a:schemeClr val="bg1"/>
                </a:solidFill>
              </a:rPr>
              <a:t> DE LA GRILLE</a:t>
            </a:r>
          </a:p>
        </p:txBody>
      </p:sp>
      <p:sp>
        <p:nvSpPr>
          <p:cNvPr id="32" name="Flèche : droite 31">
            <a:extLst>
              <a:ext uri="{FF2B5EF4-FFF2-40B4-BE49-F238E27FC236}">
                <a16:creationId xmlns:a16="http://schemas.microsoft.com/office/drawing/2014/main" id="{D7B2533C-FA0E-4818-8BD0-C8A254212101}"/>
              </a:ext>
            </a:extLst>
          </p:cNvPr>
          <p:cNvSpPr/>
          <p:nvPr/>
        </p:nvSpPr>
        <p:spPr>
          <a:xfrm>
            <a:off x="3134808" y="5438136"/>
            <a:ext cx="963711" cy="245694"/>
          </a:xfrm>
          <a:prstGeom prst="rightArrow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970587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" name="Image 13">
            <a:extLst>
              <a:ext uri="{FF2B5EF4-FFF2-40B4-BE49-F238E27FC236}">
                <a16:creationId xmlns:a16="http://schemas.microsoft.com/office/drawing/2014/main" id="{10CD63B2-5978-4672-8B8A-637FFD5612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12591" y="285707"/>
            <a:ext cx="6347182" cy="611481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17894482-C0D8-9D34-DE9B-0F6121E93251}"/>
              </a:ext>
            </a:extLst>
          </p:cNvPr>
          <p:cNvSpPr txBox="1"/>
          <p:nvPr/>
        </p:nvSpPr>
        <p:spPr>
          <a:xfrm>
            <a:off x="1168787" y="4772123"/>
            <a:ext cx="1860846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 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dans le service :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Moment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</a:t>
            </a:r>
            <a:r>
              <a:rPr lang="fr-FR" u="sng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Opérateur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Méthode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Circonstances</a:t>
            </a:r>
          </a:p>
        </p:txBody>
      </p:sp>
      <p:sp>
        <p:nvSpPr>
          <p:cNvPr id="7" name="Accolade ouvrante 6">
            <a:extLst>
              <a:ext uri="{FF2B5EF4-FFF2-40B4-BE49-F238E27FC236}">
                <a16:creationId xmlns:a16="http://schemas.microsoft.com/office/drawing/2014/main" id="{AAE977A3-A740-0DF8-E35A-304830DA0E3C}"/>
              </a:ext>
            </a:extLst>
          </p:cNvPr>
          <p:cNvSpPr/>
          <p:nvPr/>
        </p:nvSpPr>
        <p:spPr>
          <a:xfrm>
            <a:off x="3123058" y="1722377"/>
            <a:ext cx="342478" cy="22668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>
            <a:extLst>
              <a:ext uri="{FF2B5EF4-FFF2-40B4-BE49-F238E27FC236}">
                <a16:creationId xmlns:a16="http://schemas.microsoft.com/office/drawing/2014/main" id="{0C4A507F-97BF-1C0B-2EED-2C2A6E5E398F}"/>
              </a:ext>
            </a:extLst>
          </p:cNvPr>
          <p:cNvSpPr txBox="1"/>
          <p:nvPr/>
        </p:nvSpPr>
        <p:spPr>
          <a:xfrm>
            <a:off x="1312258" y="2356706"/>
            <a:ext cx="1810650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 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domicile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Moment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Circonstances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- Méthode</a:t>
            </a:r>
          </a:p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 </a:t>
            </a:r>
          </a:p>
        </p:txBody>
      </p:sp>
      <p:sp>
        <p:nvSpPr>
          <p:cNvPr id="13" name="Accolade ouvrante 12">
            <a:extLst>
              <a:ext uri="{FF2B5EF4-FFF2-40B4-BE49-F238E27FC236}">
                <a16:creationId xmlns:a16="http://schemas.microsoft.com/office/drawing/2014/main" id="{8F4CA3FE-F798-FD94-CEE6-3DD471013B3C}"/>
              </a:ext>
            </a:extLst>
          </p:cNvPr>
          <p:cNvSpPr/>
          <p:nvPr/>
        </p:nvSpPr>
        <p:spPr>
          <a:xfrm>
            <a:off x="3176390" y="4124413"/>
            <a:ext cx="342478" cy="2266820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ZoneTexte 1"/>
          <p:cNvSpPr txBox="1"/>
          <p:nvPr/>
        </p:nvSpPr>
        <p:spPr>
          <a:xfrm>
            <a:off x="10279298" y="1425146"/>
            <a:ext cx="1343125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none" rtlCol="0">
            <a:spAutoFit/>
          </a:bodyPr>
          <a:lstStyle/>
          <a:p>
            <a:r>
              <a:rPr lang="fr-FR" dirty="0"/>
              <a:t>Moment de </a:t>
            </a:r>
          </a:p>
          <a:p>
            <a:r>
              <a:rPr lang="fr-FR" dirty="0"/>
              <a:t>réalisation </a:t>
            </a:r>
            <a:endParaRPr lang="en-GB" dirty="0"/>
          </a:p>
        </p:txBody>
      </p:sp>
      <p:cxnSp>
        <p:nvCxnSpPr>
          <p:cNvPr id="4" name="Connecteur droit avec flèche 3"/>
          <p:cNvCxnSpPr>
            <a:stCxn id="2" idx="1"/>
          </p:cNvCxnSpPr>
          <p:nvPr/>
        </p:nvCxnSpPr>
        <p:spPr>
          <a:xfrm flipH="1">
            <a:off x="8920054" y="1748312"/>
            <a:ext cx="1359244" cy="4182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ZoneTexte 8"/>
          <p:cNvSpPr txBox="1"/>
          <p:nvPr/>
        </p:nvSpPr>
        <p:spPr>
          <a:xfrm>
            <a:off x="10397585" y="2587538"/>
            <a:ext cx="1381000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Respect des précautions</a:t>
            </a:r>
            <a:endParaRPr lang="en-GB" dirty="0"/>
          </a:p>
        </p:txBody>
      </p:sp>
      <p:cxnSp>
        <p:nvCxnSpPr>
          <p:cNvPr id="16" name="Connecteur droit avec flèche 15"/>
          <p:cNvCxnSpPr/>
          <p:nvPr/>
        </p:nvCxnSpPr>
        <p:spPr>
          <a:xfrm flipH="1">
            <a:off x="9760314" y="2855787"/>
            <a:ext cx="609600" cy="109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ZoneTexte 16"/>
          <p:cNvSpPr txBox="1"/>
          <p:nvPr/>
        </p:nvSpPr>
        <p:spPr>
          <a:xfrm>
            <a:off x="10245878" y="3518830"/>
            <a:ext cx="1285571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/>
              <a:t>Méthode</a:t>
            </a:r>
          </a:p>
          <a:p>
            <a:r>
              <a:rPr lang="fr-FR" dirty="0"/>
              <a:t>conseillée</a:t>
            </a:r>
            <a:endParaRPr lang="en-GB"/>
          </a:p>
        </p:txBody>
      </p:sp>
      <p:cxnSp>
        <p:nvCxnSpPr>
          <p:cNvPr id="19" name="Connecteur droit avec flèche 18"/>
          <p:cNvCxnSpPr/>
          <p:nvPr/>
        </p:nvCxnSpPr>
        <p:spPr>
          <a:xfrm flipH="1" flipV="1">
            <a:off x="9447276" y="3556191"/>
            <a:ext cx="798602" cy="9866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ZoneTexte 19"/>
          <p:cNvSpPr txBox="1"/>
          <p:nvPr/>
        </p:nvSpPr>
        <p:spPr>
          <a:xfrm>
            <a:off x="10279298" y="4514335"/>
            <a:ext cx="1499287" cy="646331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fr-FR" dirty="0"/>
              <a:t>Douche après dépilation</a:t>
            </a:r>
            <a:endParaRPr lang="en-GB" dirty="0"/>
          </a:p>
        </p:txBody>
      </p:sp>
      <p:cxnSp>
        <p:nvCxnSpPr>
          <p:cNvPr id="22" name="Connecteur droit avec flèche 21"/>
          <p:cNvCxnSpPr/>
          <p:nvPr/>
        </p:nvCxnSpPr>
        <p:spPr>
          <a:xfrm flipH="1" flipV="1">
            <a:off x="6918260" y="3749930"/>
            <a:ext cx="3361038" cy="96843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Ellipse 22"/>
          <p:cNvSpPr/>
          <p:nvPr/>
        </p:nvSpPr>
        <p:spPr>
          <a:xfrm>
            <a:off x="10587288" y="5579129"/>
            <a:ext cx="1284634" cy="82139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1600" dirty="0"/>
              <a:t>Idem</a:t>
            </a:r>
          </a:p>
          <a:p>
            <a:pPr algn="ctr"/>
            <a:r>
              <a:rPr lang="fr-FR" sz="1600"/>
              <a:t>dans le service</a:t>
            </a:r>
            <a:endParaRPr lang="en-GB" sz="1600"/>
          </a:p>
        </p:txBody>
      </p:sp>
      <p:sp>
        <p:nvSpPr>
          <p:cNvPr id="18" name="ZoneTexte 17">
            <a:extLst>
              <a:ext uri="{FF2B5EF4-FFF2-40B4-BE49-F238E27FC236}">
                <a16:creationId xmlns:a16="http://schemas.microsoft.com/office/drawing/2014/main" id="{70B3D8E5-2456-4231-BE8B-3090F1B7E80F}"/>
              </a:ext>
            </a:extLst>
          </p:cNvPr>
          <p:cNvSpPr txBox="1"/>
          <p:nvPr/>
        </p:nvSpPr>
        <p:spPr>
          <a:xfrm>
            <a:off x="124647" y="285708"/>
            <a:ext cx="357811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Partie spécifique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 »</a:t>
            </a:r>
          </a:p>
          <a:p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(page 2 de la grille)</a:t>
            </a:r>
          </a:p>
        </p:txBody>
      </p:sp>
    </p:spTree>
    <p:extLst>
      <p:ext uri="{BB962C8B-B14F-4D97-AF65-F5344CB8AC3E}">
        <p14:creationId xmlns:p14="http://schemas.microsoft.com/office/powerpoint/2010/main" val="42140116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84D83F2-FE4F-9E6A-CA01-F610BEB74AA0}"/>
              </a:ext>
            </a:extLst>
          </p:cNvPr>
          <p:cNvSpPr txBox="1"/>
          <p:nvPr/>
        </p:nvSpPr>
        <p:spPr>
          <a:xfrm>
            <a:off x="381838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 » 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(1/2)</a:t>
            </a:r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Guide de remplissage à destination des auditeurs)</a:t>
            </a:r>
          </a:p>
        </p:txBody>
      </p:sp>
      <p:pic>
        <p:nvPicPr>
          <p:cNvPr id="2" name="Imag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838" y="1214802"/>
            <a:ext cx="8316890" cy="155370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ZoneTexte 2"/>
          <p:cNvSpPr txBox="1"/>
          <p:nvPr/>
        </p:nvSpPr>
        <p:spPr>
          <a:xfrm>
            <a:off x="596346" y="3085106"/>
            <a:ext cx="11155681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fr-FR" sz="1600" b="1" dirty="0">
                <a:solidFill>
                  <a:srgbClr val="0070C0"/>
                </a:solidFill>
              </a:rPr>
              <a:t>Dépilation</a:t>
            </a:r>
            <a:r>
              <a:rPr lang="fr-FR" sz="1600" dirty="0"/>
              <a:t> : à n’évaluer qu’en cas de pilosité de la zone à opérer </a:t>
            </a:r>
            <a:r>
              <a:rPr lang="fr-FR" sz="1600" dirty="0">
                <a:sym typeface="Wingdings" panose="05000000000000000000" pitchFamily="2" charset="2"/>
              </a:rPr>
              <a:t> recueil de la zone, pilosité, dépilation ou non</a:t>
            </a:r>
          </a:p>
          <a:p>
            <a:endParaRPr lang="fr-FR" sz="16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fr-FR" sz="1600" b="1" dirty="0">
                <a:solidFill>
                  <a:srgbClr val="0070C0"/>
                </a:solidFill>
                <a:sym typeface="Wingdings" panose="05000000000000000000" pitchFamily="2" charset="2"/>
              </a:rPr>
              <a:t>Forte pilosité </a:t>
            </a:r>
            <a:r>
              <a:rPr lang="fr-FR" sz="1600" dirty="0">
                <a:sym typeface="Wingdings" panose="05000000000000000000" pitchFamily="2" charset="2"/>
              </a:rPr>
              <a:t>: motif potentiel de dépilation (cf. audit PREOP)  à identifier</a:t>
            </a:r>
          </a:p>
          <a:p>
            <a:endParaRPr lang="fr-FR" sz="1600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fr-FR" sz="1600" b="1" dirty="0">
                <a:solidFill>
                  <a:srgbClr val="0070C0"/>
                </a:solidFill>
                <a:sym typeface="Wingdings" panose="05000000000000000000" pitchFamily="2" charset="2"/>
              </a:rPr>
              <a:t>Lieux</a:t>
            </a:r>
            <a:r>
              <a:rPr lang="fr-FR" sz="1600" dirty="0">
                <a:sym typeface="Wingdings" panose="05000000000000000000" pitchFamily="2" charset="2"/>
              </a:rPr>
              <a:t> : prise en compte du domicile et du service uniquement (et pas le bloc comme Audit </a:t>
            </a:r>
            <a:r>
              <a:rPr lang="fr-FR" sz="1600" dirty="0" err="1">
                <a:sym typeface="Wingdings" panose="05000000000000000000" pitchFamily="2" charset="2"/>
              </a:rPr>
              <a:t>Preop</a:t>
            </a:r>
            <a:r>
              <a:rPr lang="fr-FR" sz="1600" dirty="0">
                <a:sym typeface="Wingdings" panose="05000000000000000000" pitchFamily="2" charset="2"/>
              </a:rPr>
              <a:t>) :</a:t>
            </a:r>
          </a:p>
          <a:p>
            <a:pPr marL="742950" lvl="1" indent="-285750">
              <a:buFontTx/>
              <a:buChar char="-"/>
            </a:pPr>
            <a:r>
              <a:rPr lang="fr-FR" sz="1600" dirty="0">
                <a:sym typeface="Wingdings" panose="05000000000000000000" pitchFamily="2" charset="2"/>
              </a:rPr>
              <a:t>en interview </a:t>
            </a:r>
            <a:r>
              <a:rPr lang="fr-FR" sz="1600" i="1" dirty="0">
                <a:sym typeface="Wingdings" panose="05000000000000000000" pitchFamily="2" charset="2"/>
              </a:rPr>
              <a:t>préopératoire : </a:t>
            </a:r>
            <a:r>
              <a:rPr lang="fr-FR" sz="1600" dirty="0">
                <a:sym typeface="Wingdings" panose="05000000000000000000" pitchFamily="2" charset="2"/>
              </a:rPr>
              <a:t>information de ce qui va se passer au bloc non disponible</a:t>
            </a:r>
            <a:endParaRPr lang="fr-FR" sz="1600" i="1" dirty="0">
              <a:sym typeface="Wingdings" panose="05000000000000000000" pitchFamily="2" charset="2"/>
            </a:endParaRPr>
          </a:p>
          <a:p>
            <a:pPr marL="742950" lvl="1" indent="-285750">
              <a:buFontTx/>
              <a:buChar char="-"/>
            </a:pPr>
            <a:r>
              <a:rPr lang="fr-FR" sz="1600" dirty="0">
                <a:sym typeface="Wingdings" panose="05000000000000000000" pitchFamily="2" charset="2"/>
              </a:rPr>
              <a:t>en interview </a:t>
            </a:r>
            <a:r>
              <a:rPr lang="fr-FR" sz="1600" i="1" dirty="0">
                <a:sym typeface="Wingdings" panose="05000000000000000000" pitchFamily="2" charset="2"/>
              </a:rPr>
              <a:t>post-opératoire : </a:t>
            </a:r>
            <a:r>
              <a:rPr lang="fr-FR" sz="1600" dirty="0">
                <a:sym typeface="Wingdings" panose="05000000000000000000" pitchFamily="2" charset="2"/>
              </a:rPr>
              <a:t>patient pas forcément au courant de ce qui s’est passé au bloc</a:t>
            </a:r>
          </a:p>
          <a:p>
            <a:pPr lvl="1"/>
            <a:endParaRPr lang="fr-FR" sz="1600" i="1" dirty="0">
              <a:sym typeface="Wingdings" panose="05000000000000000000" pitchFamily="2" charset="2"/>
            </a:endParaRPr>
          </a:p>
          <a:p>
            <a:pPr marL="285750" indent="-285750">
              <a:buFontTx/>
              <a:buChar char="-"/>
            </a:pPr>
            <a:r>
              <a:rPr lang="fr-FR" sz="1600" b="1" dirty="0">
                <a:solidFill>
                  <a:srgbClr val="0070C0"/>
                </a:solidFill>
                <a:sym typeface="Wingdings" panose="05000000000000000000" pitchFamily="2" charset="2"/>
              </a:rPr>
              <a:t>Lieux</a:t>
            </a:r>
            <a:r>
              <a:rPr lang="fr-FR" sz="1600" dirty="0">
                <a:sym typeface="Wingdings" panose="05000000000000000000" pitchFamily="2" charset="2"/>
              </a:rPr>
              <a:t> : regroupement du domicile et hors ES (institut, cabinet médical) pour distinction avec ES/service</a:t>
            </a:r>
            <a:endParaRPr lang="en-GB" sz="1600" dirty="0"/>
          </a:p>
        </p:txBody>
      </p:sp>
    </p:spTree>
    <p:extLst>
      <p:ext uri="{BB962C8B-B14F-4D97-AF65-F5344CB8AC3E}">
        <p14:creationId xmlns:p14="http://schemas.microsoft.com/office/powerpoint/2010/main" val="387906479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84D83F2-FE4F-9E6A-CA01-F610BEB74AA0}"/>
              </a:ext>
            </a:extLst>
          </p:cNvPr>
          <p:cNvSpPr txBox="1"/>
          <p:nvPr/>
        </p:nvSpPr>
        <p:spPr>
          <a:xfrm>
            <a:off x="381838" y="562707"/>
            <a:ext cx="100383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Points particuliers 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« </a:t>
            </a:r>
            <a:r>
              <a:rPr lang="fr-FR" dirty="0" smtClean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 » </a:t>
            </a:r>
            <a:r>
              <a:rPr lang="fr-FR" dirty="0">
                <a:highlight>
                  <a:srgbClr val="FFFF00"/>
                </a:highlight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(2/2) </a:t>
            </a:r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(cf. Guide de remplissage à destination des auditeurs)</a:t>
            </a:r>
          </a:p>
        </p:txBody>
      </p:sp>
      <p:sp>
        <p:nvSpPr>
          <p:cNvPr id="15" name="ZoneTexte 14"/>
          <p:cNvSpPr txBox="1"/>
          <p:nvPr/>
        </p:nvSpPr>
        <p:spPr>
          <a:xfrm>
            <a:off x="376616" y="1125130"/>
            <a:ext cx="7948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>
                <a:solidFill>
                  <a:srgbClr val="7030A0"/>
                </a:solidFill>
              </a:rPr>
              <a:t>Différences entre dépilation « à domicile »</a:t>
            </a:r>
            <a:r>
              <a:rPr lang="en-GB" b="1">
                <a:solidFill>
                  <a:srgbClr val="7030A0"/>
                </a:solidFill>
              </a:rPr>
              <a:t> et </a:t>
            </a:r>
            <a:r>
              <a:rPr lang="fr-FR" b="1">
                <a:solidFill>
                  <a:srgbClr val="7030A0"/>
                </a:solidFill>
              </a:rPr>
              <a:t>« dans le service »</a:t>
            </a:r>
            <a:endParaRPr lang="en-GB" b="1">
              <a:solidFill>
                <a:srgbClr val="7030A0"/>
              </a:solidFill>
            </a:endParaRPr>
          </a:p>
        </p:txBody>
      </p:sp>
      <p:graphicFrame>
        <p:nvGraphicFramePr>
          <p:cNvPr id="16" name="Tableau 15"/>
          <p:cNvGraphicFramePr>
            <a:graphicFrameLocks noGrp="1"/>
          </p:cNvGraphicFramePr>
          <p:nvPr/>
        </p:nvGraphicFramePr>
        <p:xfrm>
          <a:off x="376616" y="1687553"/>
          <a:ext cx="11232288" cy="2580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981746">
                  <a:extLst>
                    <a:ext uri="{9D8B030D-6E8A-4147-A177-3AD203B41FA5}">
                      <a16:colId xmlns:a16="http://schemas.microsoft.com/office/drawing/2014/main" val="1680502321"/>
                    </a:ext>
                  </a:extLst>
                </a:gridCol>
                <a:gridCol w="6408752">
                  <a:extLst>
                    <a:ext uri="{9D8B030D-6E8A-4147-A177-3AD203B41FA5}">
                      <a16:colId xmlns:a16="http://schemas.microsoft.com/office/drawing/2014/main" val="4021125024"/>
                    </a:ext>
                  </a:extLst>
                </a:gridCol>
                <a:gridCol w="2841790">
                  <a:extLst>
                    <a:ext uri="{9D8B030D-6E8A-4147-A177-3AD203B41FA5}">
                      <a16:colId xmlns:a16="http://schemas.microsoft.com/office/drawing/2014/main" val="2615644655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r>
                        <a:rPr lang="fr-FR" dirty="0"/>
                        <a:t>Lieu de dépilation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À domicile/hors ES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/>
                        <a:t>Dans le service</a:t>
                      </a:r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391798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fr-FR" b="1">
                          <a:solidFill>
                            <a:srgbClr val="0070C0"/>
                          </a:solidFill>
                        </a:rPr>
                        <a:t>Circonstances</a:t>
                      </a:r>
                      <a:r>
                        <a:rPr lang="fr-FR"/>
                        <a:t> </a:t>
                      </a:r>
                    </a:p>
                    <a:p>
                      <a:r>
                        <a:rPr lang="fr-FR" dirty="0"/>
                        <a:t>de dépilation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à la demande du service ou du praticien/chirurgien</a:t>
                      </a:r>
                      <a:endParaRPr lang="en-GB" sz="1400" kern="1200" dirty="0">
                        <a:solidFill>
                          <a:schemeClr val="dk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initiative du patient </a:t>
                      </a:r>
                      <a:r>
                        <a:rPr lang="fr-F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par habitude</a:t>
                      </a:r>
                      <a:endParaRPr lang="en-GB" sz="1400" b="1" kern="1200" dirty="0">
                        <a:solidFill>
                          <a:srgbClr val="0070C0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initiative du patient </a:t>
                      </a:r>
                      <a:r>
                        <a:rPr lang="fr-F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dans le contexte de la chirurgie</a:t>
                      </a:r>
                      <a:endParaRPr lang="fr-FR" sz="1400" b="1" dirty="0">
                        <a:solidFill>
                          <a:srgbClr val="0070C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lvl="0" indent="-2857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Webdings" panose="05030102010509060703" pitchFamily="18" charset="2"/>
                        <a:buChar char="1"/>
                        <a:tabLst/>
                        <a:defRPr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la demande du service  </a:t>
                      </a:r>
                    </a:p>
                    <a:p>
                      <a:pPr marL="285750" indent="-285750">
                        <a:buFont typeface="Webdings" panose="05030102010509060703" pitchFamily="18" charset="2"/>
                        <a:buChar char="1"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à l’initiative du patient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99988621"/>
                  </a:ext>
                </a:extLst>
              </a:tr>
              <a:tr h="370840">
                <a:tc rowSpan="4">
                  <a:txBody>
                    <a:bodyPr/>
                    <a:lstStyle/>
                    <a:p>
                      <a:r>
                        <a:rPr lang="fr-FR" b="1" dirty="0">
                          <a:solidFill>
                            <a:srgbClr val="0070C0"/>
                          </a:solidFill>
                        </a:rPr>
                        <a:t>Méthode</a:t>
                      </a:r>
                      <a:r>
                        <a:rPr lang="fr-FR" dirty="0"/>
                        <a:t> </a:t>
                      </a:r>
                    </a:p>
                    <a:p>
                      <a:r>
                        <a:rPr lang="fr-FR" dirty="0"/>
                        <a:t>de dépilation</a:t>
                      </a:r>
                    </a:p>
                    <a:p>
                      <a:r>
                        <a:rPr lang="fr-FR"/>
                        <a:t>et précautions associées</a:t>
                      </a:r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  <a:buFont typeface="Webdings" panose="05030102010509060703" pitchFamily="18" charset="2"/>
                        <a:buNone/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tondeuse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tondeuse nettoyée avant usage ? </a:t>
                      </a:r>
                      <a:r>
                        <a:rPr lang="fr-F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oui </a:t>
                      </a:r>
                      <a:r>
                        <a:rPr lang="fr-F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b="1" kern="1200" dirty="0">
                          <a:solidFill>
                            <a:srgbClr val="0070C0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</a:t>
                      </a:r>
                      <a:endParaRPr lang="en-GB" sz="1000" b="1" dirty="0">
                        <a:solidFill>
                          <a:srgbClr val="0070C0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r>
                        <a:rPr lang="fr-FR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tondeuse</a:t>
                      </a:r>
                      <a:r>
                        <a:rPr lang="fr-FR" sz="1400" kern="120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4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1955227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Bef>
                          <a:spcPts val="300"/>
                        </a:spcBef>
                        <a:spcAft>
                          <a:spcPts val="0"/>
                        </a:spcAft>
                      </a:pP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crème dépilatoire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ingdings" panose="05000000000000000000" pitchFamily="2" charset="2"/>
                        </a:rPr>
                        <a:t>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test cutané réalisé ?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oui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non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pas nécessaire (déjà utilisée)</a:t>
                      </a:r>
                      <a:endParaRPr lang="en-GB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63527016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rasoir mécanique </a:t>
                      </a:r>
                      <a:endParaRPr lang="en-GB" sz="1400" b="1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96886879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endParaRPr lang="en-GB" dirty="0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sym typeface="Webdings" panose="05030102010509060703" pitchFamily="18" charset="2"/>
                        </a:rPr>
                        <a:t>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400" b="1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autre méthode </a:t>
                      </a:r>
                      <a:r>
                        <a:rPr lang="fr-FR" sz="14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(préciser) : /___________________________________________/</a:t>
                      </a:r>
                      <a:endParaRPr lang="en-GB" sz="14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 sz="14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70271202"/>
                  </a:ext>
                </a:extLst>
              </a:tr>
            </a:tbl>
          </a:graphicData>
        </a:graphic>
      </p:graphicFrame>
      <p:sp>
        <p:nvSpPr>
          <p:cNvPr id="17" name="ZoneTexte 16"/>
          <p:cNvSpPr txBox="1"/>
          <p:nvPr/>
        </p:nvSpPr>
        <p:spPr>
          <a:xfrm>
            <a:off x="376615" y="4461284"/>
            <a:ext cx="7948399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b="1" dirty="0">
                <a:solidFill>
                  <a:srgbClr val="7030A0"/>
                </a:solidFill>
              </a:rPr>
              <a:t>Particularités de la dépilation « dans le service »</a:t>
            </a:r>
          </a:p>
          <a:p>
            <a:r>
              <a:rPr lang="fr-FR" sz="1600" dirty="0"/>
              <a:t>- Dépilation réalisée par le professionnel ou le patient</a:t>
            </a:r>
          </a:p>
          <a:p>
            <a:r>
              <a:rPr lang="fr-FR" sz="1600" dirty="0"/>
              <a:t>- Circonstances et méthode conseillée : uniquement si dépilation réalisée par le patient</a:t>
            </a:r>
            <a:endParaRPr lang="en-GB" sz="1600" dirty="0"/>
          </a:p>
        </p:txBody>
      </p:sp>
      <p:pic>
        <p:nvPicPr>
          <p:cNvPr id="18" name="Image 1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6615" y="5516149"/>
            <a:ext cx="8423912" cy="9277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1" name="Ellipse 10">
            <a:extLst>
              <a:ext uri="{FF2B5EF4-FFF2-40B4-BE49-F238E27FC236}">
                <a16:creationId xmlns:a16="http://schemas.microsoft.com/office/drawing/2014/main" id="{15E74979-4FA9-CBDB-52C7-8F056D653F06}"/>
              </a:ext>
            </a:extLst>
          </p:cNvPr>
          <p:cNvSpPr/>
          <p:nvPr/>
        </p:nvSpPr>
        <p:spPr>
          <a:xfrm>
            <a:off x="575397" y="5516149"/>
            <a:ext cx="3527475" cy="291402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" name="Ellipse 1"/>
          <p:cNvSpPr/>
          <p:nvPr/>
        </p:nvSpPr>
        <p:spPr>
          <a:xfrm>
            <a:off x="6535972" y="3132814"/>
            <a:ext cx="2592125" cy="413468"/>
          </a:xfrm>
          <a:prstGeom prst="ellipse">
            <a:avLst/>
          </a:prstGeom>
          <a:noFill/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ZoneTexte 2"/>
          <p:cNvSpPr txBox="1"/>
          <p:nvPr/>
        </p:nvSpPr>
        <p:spPr>
          <a:xfrm>
            <a:off x="9438198" y="3315694"/>
            <a:ext cx="166977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400" i="1" dirty="0"/>
              <a:t>Cas de test ou dépilation déjà réalisés par le passé avec même produit</a:t>
            </a:r>
            <a:endParaRPr lang="en-GB" sz="1400" i="1" dirty="0"/>
          </a:p>
        </p:txBody>
      </p:sp>
      <p:cxnSp>
        <p:nvCxnSpPr>
          <p:cNvPr id="6" name="Connecteur droit avec flèche 5"/>
          <p:cNvCxnSpPr/>
          <p:nvPr/>
        </p:nvCxnSpPr>
        <p:spPr>
          <a:xfrm flipH="1" flipV="1">
            <a:off x="8977023" y="3458817"/>
            <a:ext cx="453224" cy="87465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462632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>
            <a:extLst>
              <a:ext uri="{FF2B5EF4-FFF2-40B4-BE49-F238E27FC236}">
                <a16:creationId xmlns:a16="http://schemas.microsoft.com/office/drawing/2014/main" id="{E4F191BB-C3B2-555A-824F-FA168704B1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3600" dirty="0" smtClean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L’évaluation en pratique : </a:t>
            </a:r>
            <a:r>
              <a:rPr lang="fr-FR" sz="3600" dirty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3 </a:t>
            </a:r>
            <a:r>
              <a:rPr lang="fr-FR" sz="3600" dirty="0" smtClean="0">
                <a:solidFill>
                  <a:srgbClr val="7030A0"/>
                </a:solidFill>
                <a:latin typeface="Britannic Bold" panose="020B090306070302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situations</a:t>
            </a:r>
            <a:endParaRPr lang="fr-FR" sz="3600" dirty="0">
              <a:solidFill>
                <a:srgbClr val="7030A0"/>
              </a:solidFill>
              <a:latin typeface="Britannic Bold" panose="020B090306070302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94499D13-43C3-5435-B578-59D8116ECF30}"/>
              </a:ext>
            </a:extLst>
          </p:cNvPr>
          <p:cNvSpPr/>
          <p:nvPr/>
        </p:nvSpPr>
        <p:spPr>
          <a:xfrm>
            <a:off x="1623404" y="1986365"/>
            <a:ext cx="2069961" cy="13255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domicile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uniquement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96424C5-EA09-49D7-DBCC-096C763D4D08}"/>
              </a:ext>
            </a:extLst>
          </p:cNvPr>
          <p:cNvSpPr/>
          <p:nvPr/>
        </p:nvSpPr>
        <p:spPr>
          <a:xfrm>
            <a:off x="1623404" y="3616441"/>
            <a:ext cx="2069961" cy="13255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dans le service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uniquement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933A54A9-6411-D5EC-76F0-1508FC523644}"/>
              </a:ext>
            </a:extLst>
          </p:cNvPr>
          <p:cNvSpPr/>
          <p:nvPr/>
        </p:nvSpPr>
        <p:spPr>
          <a:xfrm>
            <a:off x="1623403" y="5244126"/>
            <a:ext cx="2069961" cy="1325563"/>
          </a:xfrm>
          <a:prstGeom prst="rect">
            <a:avLst/>
          </a:prstGeom>
          <a:solidFill>
            <a:srgbClr val="7030A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à domicile</a:t>
            </a:r>
            <a:endParaRPr lang="fr-FR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3" name="Rectangle 22">
            <a:extLst>
              <a:ext uri="{FF2B5EF4-FFF2-40B4-BE49-F238E27FC236}">
                <a16:creationId xmlns:a16="http://schemas.microsoft.com/office/drawing/2014/main" id="{A8C3EE56-8821-1DED-9B26-CB40A6D2F867}"/>
              </a:ext>
            </a:extLst>
          </p:cNvPr>
          <p:cNvSpPr/>
          <p:nvPr/>
        </p:nvSpPr>
        <p:spPr>
          <a:xfrm>
            <a:off x="4026039" y="5244126"/>
            <a:ext cx="2069961" cy="1325563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Dépilation</a:t>
            </a:r>
          </a:p>
          <a:p>
            <a:pPr algn="ctr"/>
            <a:r>
              <a:rPr lang="fr-FR" b="1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dans le service</a:t>
            </a:r>
          </a:p>
          <a:p>
            <a:pPr algn="ctr"/>
            <a:r>
              <a:rPr lang="fr-FR" b="1" dirty="0">
                <a:solidFill>
                  <a:srgbClr val="FFFF00"/>
                </a:solidFill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(retouches)</a:t>
            </a:r>
            <a:endParaRPr lang="fr-FR" dirty="0">
              <a:solidFill>
                <a:srgbClr val="FFFF00"/>
              </a:solidFill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24" name="ZoneTexte 23">
            <a:extLst>
              <a:ext uri="{FF2B5EF4-FFF2-40B4-BE49-F238E27FC236}">
                <a16:creationId xmlns:a16="http://schemas.microsoft.com/office/drawing/2014/main" id="{76951AC2-600A-011F-499D-B565A45FF005}"/>
              </a:ext>
            </a:extLst>
          </p:cNvPr>
          <p:cNvSpPr txBox="1"/>
          <p:nvPr/>
        </p:nvSpPr>
        <p:spPr>
          <a:xfrm>
            <a:off x="613785" y="2464480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50% </a:t>
            </a: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3B3B44C3-A654-88EA-A06C-7E0E34FED160}"/>
              </a:ext>
            </a:extLst>
          </p:cNvPr>
          <p:cNvSpPr txBox="1"/>
          <p:nvPr/>
        </p:nvSpPr>
        <p:spPr>
          <a:xfrm>
            <a:off x="613785" y="4094556"/>
            <a:ext cx="63671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45% </a:t>
            </a:r>
          </a:p>
        </p:txBody>
      </p:sp>
      <p:sp>
        <p:nvSpPr>
          <p:cNvPr id="26" name="ZoneTexte 25">
            <a:extLst>
              <a:ext uri="{FF2B5EF4-FFF2-40B4-BE49-F238E27FC236}">
                <a16:creationId xmlns:a16="http://schemas.microsoft.com/office/drawing/2014/main" id="{236F0022-CDFD-A560-F8C0-5AEDFF28A2E9}"/>
              </a:ext>
            </a:extLst>
          </p:cNvPr>
          <p:cNvSpPr txBox="1"/>
          <p:nvPr/>
        </p:nvSpPr>
        <p:spPr>
          <a:xfrm>
            <a:off x="578353" y="5722241"/>
            <a:ext cx="5196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5% </a:t>
            </a:r>
          </a:p>
        </p:txBody>
      </p:sp>
      <p:sp>
        <p:nvSpPr>
          <p:cNvPr id="2" name="ZoneTexte 1"/>
          <p:cNvSpPr txBox="1"/>
          <p:nvPr/>
        </p:nvSpPr>
        <p:spPr>
          <a:xfrm>
            <a:off x="370502" y="1486948"/>
            <a:ext cx="112327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Source : </a:t>
            </a:r>
          </a:p>
          <a:p>
            <a:pPr algn="ctr"/>
            <a:r>
              <a:rPr lang="fr-FR" sz="1400" dirty="0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Audit </a:t>
            </a:r>
            <a:r>
              <a:rPr lang="fr-FR" sz="1400" dirty="0" err="1"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Preop</a:t>
            </a:r>
            <a:endParaRPr lang="en-GB" sz="1400" dirty="0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3" name="Imag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935660" y="1983197"/>
            <a:ext cx="3811611" cy="133189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7" name="Imag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942967" y="3524231"/>
            <a:ext cx="3804304" cy="150998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13" name="Flèche : droite 11">
            <a:extLst>
              <a:ext uri="{FF2B5EF4-FFF2-40B4-BE49-F238E27FC236}">
                <a16:creationId xmlns:a16="http://schemas.microsoft.com/office/drawing/2014/main" id="{95F6A746-B934-B28A-BD11-B0DA951AA45F}"/>
              </a:ext>
            </a:extLst>
          </p:cNvPr>
          <p:cNvSpPr/>
          <p:nvPr/>
        </p:nvSpPr>
        <p:spPr>
          <a:xfrm>
            <a:off x="3813944" y="2528566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Flèche : droite 11">
            <a:extLst>
              <a:ext uri="{FF2B5EF4-FFF2-40B4-BE49-F238E27FC236}">
                <a16:creationId xmlns:a16="http://schemas.microsoft.com/office/drawing/2014/main" id="{95F6A746-B934-B28A-BD11-B0DA951AA45F}"/>
              </a:ext>
            </a:extLst>
          </p:cNvPr>
          <p:cNvSpPr/>
          <p:nvPr/>
        </p:nvSpPr>
        <p:spPr>
          <a:xfrm>
            <a:off x="3860966" y="4158642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ZoneTexte 7"/>
          <p:cNvSpPr txBox="1"/>
          <p:nvPr/>
        </p:nvSpPr>
        <p:spPr>
          <a:xfrm>
            <a:off x="3753016" y="5722241"/>
            <a:ext cx="222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/>
              <a:t>+</a:t>
            </a:r>
            <a:endParaRPr lang="en-GB"/>
          </a:p>
        </p:txBody>
      </p:sp>
      <p:sp>
        <p:nvSpPr>
          <p:cNvPr id="16" name="Flèche : droite 11">
            <a:extLst>
              <a:ext uri="{FF2B5EF4-FFF2-40B4-BE49-F238E27FC236}">
                <a16:creationId xmlns:a16="http://schemas.microsoft.com/office/drawing/2014/main" id="{95F6A746-B934-B28A-BD11-B0DA951AA45F}"/>
              </a:ext>
            </a:extLst>
          </p:cNvPr>
          <p:cNvSpPr/>
          <p:nvPr/>
        </p:nvSpPr>
        <p:spPr>
          <a:xfrm>
            <a:off x="6635404" y="5786327"/>
            <a:ext cx="914400" cy="241160"/>
          </a:xfrm>
          <a:prstGeom prst="rightArrow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ZoneTexte 8"/>
          <p:cNvSpPr txBox="1"/>
          <p:nvPr/>
        </p:nvSpPr>
        <p:spPr>
          <a:xfrm>
            <a:off x="7692827" y="5717368"/>
            <a:ext cx="21088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Grille intégrale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18477192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1580</TotalTime>
  <Words>1299</Words>
  <Application>Microsoft Office PowerPoint</Application>
  <PresentationFormat>Grand écran</PresentationFormat>
  <Paragraphs>229</Paragraphs>
  <Slides>17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7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25" baseType="lpstr">
      <vt:lpstr>Arial</vt:lpstr>
      <vt:lpstr>Britannic Bold</vt:lpstr>
      <vt:lpstr>Calibri</vt:lpstr>
      <vt:lpstr>Calibri Light</vt:lpstr>
      <vt:lpstr>Times New Roman</vt:lpstr>
      <vt:lpstr>Webdings</vt:lpstr>
      <vt:lpstr>Wingdings</vt:lpstr>
      <vt:lpstr>Thème Office</vt:lpstr>
      <vt:lpstr>Quick-audit PCO « Dépilation » Formation des auditeurs</vt:lpstr>
      <vt:lpstr>Présentation PowerPoint</vt:lpstr>
      <vt:lpstr>Dépilation – Rappel des recommandations</vt:lpstr>
      <vt:lpstr>Conditions générales de mise en œuvre</vt:lpstr>
      <vt:lpstr>Présentation PowerPoint</vt:lpstr>
      <vt:lpstr>Présentation PowerPoint</vt:lpstr>
      <vt:lpstr>Présentation PowerPoint</vt:lpstr>
      <vt:lpstr>Présentation PowerPoint</vt:lpstr>
      <vt:lpstr>L’évaluation en pratique : 3 situations</vt:lpstr>
      <vt:lpstr>Présentation PowerPoint</vt:lpstr>
      <vt:lpstr>Présentation PowerPoint</vt:lpstr>
      <vt:lpstr>Outil informatique : sous format Excel®</vt:lpstr>
      <vt:lpstr>Présentation PowerPoint</vt:lpstr>
      <vt:lpstr>Masque de saisie : commun à douche et dépilation</vt:lpstr>
      <vt:lpstr>Rapport automatisé : spécifique à la dépilation</vt:lpstr>
      <vt:lpstr>Diaporama automatisé : spécifique à la dépilation</vt:lpstr>
      <vt:lpstr>Ou trouver les outils ? sur le site du CPias IDF https://www.cpias-ile-de-france.fr/spicmi/prevention/quick-audit-pco.php</vt:lpstr>
    </vt:vector>
  </TitlesOfParts>
  <Company>APHP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 outil modulaire et modulable, clé en mains</dc:title>
  <dc:creator>VERJAT TRANNOY Delphine</dc:creator>
  <cp:lastModifiedBy>VERJAT TRANNOY Delphine</cp:lastModifiedBy>
  <cp:revision>104</cp:revision>
  <cp:lastPrinted>2024-10-18T09:33:19Z</cp:lastPrinted>
  <dcterms:created xsi:type="dcterms:W3CDTF">2024-10-10T11:12:41Z</dcterms:created>
  <dcterms:modified xsi:type="dcterms:W3CDTF">2024-10-18T13:16:13Z</dcterms:modified>
</cp:coreProperties>
</file>