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notesMasterIdLst>
    <p:notesMasterId r:id="rId60"/>
  </p:notesMasterIdLst>
  <p:handoutMasterIdLst>
    <p:handoutMasterId r:id="rId61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347" r:id="rId11"/>
    <p:sldId id="266" r:id="rId12"/>
    <p:sldId id="267" r:id="rId13"/>
    <p:sldId id="268" r:id="rId14"/>
    <p:sldId id="269" r:id="rId15"/>
    <p:sldId id="274" r:id="rId16"/>
    <p:sldId id="271" r:id="rId17"/>
    <p:sldId id="280" r:id="rId18"/>
    <p:sldId id="275" r:id="rId19"/>
    <p:sldId id="281" r:id="rId20"/>
    <p:sldId id="283" r:id="rId21"/>
    <p:sldId id="284" r:id="rId22"/>
    <p:sldId id="285" r:id="rId23"/>
    <p:sldId id="291" r:id="rId24"/>
    <p:sldId id="286" r:id="rId25"/>
    <p:sldId id="292" r:id="rId26"/>
    <p:sldId id="289" r:id="rId27"/>
    <p:sldId id="290" r:id="rId28"/>
    <p:sldId id="293" r:id="rId29"/>
    <p:sldId id="346" r:id="rId30"/>
    <p:sldId id="348" r:id="rId31"/>
    <p:sldId id="349" r:id="rId32"/>
    <p:sldId id="361" r:id="rId33"/>
    <p:sldId id="294" r:id="rId34"/>
    <p:sldId id="362" r:id="rId35"/>
    <p:sldId id="296" r:id="rId36"/>
    <p:sldId id="295" r:id="rId37"/>
    <p:sldId id="350" r:id="rId38"/>
    <p:sldId id="298" r:id="rId39"/>
    <p:sldId id="297" r:id="rId40"/>
    <p:sldId id="299" r:id="rId41"/>
    <p:sldId id="356" r:id="rId42"/>
    <p:sldId id="352" r:id="rId43"/>
    <p:sldId id="357" r:id="rId44"/>
    <p:sldId id="353" r:id="rId45"/>
    <p:sldId id="311" r:id="rId46"/>
    <p:sldId id="310" r:id="rId47"/>
    <p:sldId id="336" r:id="rId48"/>
    <p:sldId id="312" r:id="rId49"/>
    <p:sldId id="351" r:id="rId50"/>
    <p:sldId id="358" r:id="rId51"/>
    <p:sldId id="313" r:id="rId52"/>
    <p:sldId id="322" r:id="rId53"/>
    <p:sldId id="324" r:id="rId54"/>
    <p:sldId id="325" r:id="rId55"/>
    <p:sldId id="329" r:id="rId56"/>
    <p:sldId id="327" r:id="rId57"/>
    <p:sldId id="314" r:id="rId58"/>
    <p:sldId id="330" r:id="rId59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Style moyen 4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Style moyen 4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772" autoAdjust="0"/>
    <p:restoredTop sz="94671" autoAdjust="0"/>
  </p:normalViewPr>
  <p:slideViewPr>
    <p:cSldViewPr>
      <p:cViewPr>
        <p:scale>
          <a:sx n="66" d="100"/>
          <a:sy n="66" d="100"/>
        </p:scale>
        <p:origin x="-2850" y="-12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47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notesViewPr>
    <p:cSldViewPr>
      <p:cViewPr varScale="1">
        <p:scale>
          <a:sx n="94" d="100"/>
          <a:sy n="94" d="100"/>
        </p:scale>
        <p:origin x="-360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handoutMaster" Target="handoutMasters/handout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AE2F4CE5-8A10-4C7B-B14C-18B822DF898B}" type="datetimeFigureOut">
              <a:rPr lang="fr-FR"/>
              <a:pPr>
                <a:defRPr/>
              </a:pPr>
              <a:t>02/12/2016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C388A616-B504-432A-B4A9-A9D7E20412A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51117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03B2A0D-934D-4EF6-9891-25A2BD06E4FE}" type="datetimeFigureOut">
              <a:rPr lang="fr-FR"/>
              <a:pPr>
                <a:defRPr/>
              </a:pPr>
              <a:t>02/12/2016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059E8A2-3AE8-4F95-8596-89D2032B989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31969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H="1">
            <a:off x="1691680" y="0"/>
            <a:ext cx="7452320" cy="6858000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" name="Imag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207963"/>
            <a:ext cx="1584325" cy="129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itr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ctr">
              <a:defRPr sz="4200" b="1"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95000">
                      <a:schemeClr val="accent4">
                        <a:tint val="20000"/>
                      </a:schemeClr>
                    </a:gs>
                    <a:gs pos="96000">
                      <a:schemeClr val="accent4">
                        <a:tint val="70000"/>
                      </a:schemeClr>
                    </a:gs>
                    <a:gs pos="98000">
                      <a:srgbClr val="7030A0"/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defRPr>
            </a:lvl1pPr>
            <a:extLst/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25" name="Sous-titr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6" name="Espace réservé de la date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r>
              <a:rPr lang="fr-FR"/>
              <a:t>Octobre 2016</a:t>
            </a:r>
            <a:endParaRPr lang="fr-FR" dirty="0"/>
          </a:p>
        </p:txBody>
      </p:sp>
      <p:sp>
        <p:nvSpPr>
          <p:cNvPr id="7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r>
              <a:rPr lang="fr-FR"/>
              <a:t>Réseau ATB Paris-Nord : résultats 2015</a:t>
            </a:r>
          </a:p>
        </p:txBody>
      </p:sp>
      <p:sp>
        <p:nvSpPr>
          <p:cNvPr id="8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28F68F1-B5CA-4CE1-A624-189CF860D717}" type="slidenum">
              <a:rPr/>
              <a:pPr>
                <a:defRPr/>
              </a:pPr>
              <a:t>‹N°›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982165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239000" cy="876712"/>
          </a:xfrm>
        </p:spPr>
        <p:txBody>
          <a:bodyPr anchor="ctr"/>
          <a:lstStyle>
            <a:lvl1pPr>
              <a:defRPr sz="3200"/>
            </a:lvl1pPr>
            <a:extLst/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9416"/>
            <a:ext cx="7859216" cy="4846320"/>
          </a:xfrm>
        </p:spPr>
        <p:txBody>
          <a:bodyPr/>
          <a:lstStyle>
            <a:extLst/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r-FR"/>
              <a:t>Octobre 2016</a:t>
            </a:r>
            <a:endParaRPr lang="en-US" dirty="0"/>
          </a:p>
        </p:txBody>
      </p:sp>
      <p:sp>
        <p:nvSpPr>
          <p:cNvPr id="5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r-FR"/>
              <a:t>Réseau ATB Paris-Nord : résultats 2015</a:t>
            </a:r>
            <a:endParaRPr lang="en-US"/>
          </a:p>
        </p:txBody>
      </p:sp>
      <p:sp>
        <p:nvSpPr>
          <p:cNvPr id="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C79556-29D2-4BAE-A715-458C06C7EF90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035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6800" y="1988840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43608" y="3429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r>
              <a:rPr lang="fr-FR"/>
              <a:t>Octobre 2016</a:t>
            </a: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r>
              <a:rPr lang="fr-FR"/>
              <a:t>Réseau ATB Paris-Nord : résultats 2015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1535054-4861-481F-826A-0F4CE9F2CECE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5648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7242048" cy="732696"/>
          </a:xfrm>
        </p:spPr>
        <p:txBody>
          <a:bodyPr anchor="ctr"/>
          <a:lstStyle>
            <a:extLst/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r-FR"/>
              <a:t>Octobre 2016</a:t>
            </a:r>
            <a:endParaRPr lang="en-US" dirty="0"/>
          </a:p>
        </p:txBody>
      </p:sp>
      <p:sp>
        <p:nvSpPr>
          <p:cNvPr id="6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r-FR"/>
              <a:t>Réseau ATB Paris-Nord : résultats 2015</a:t>
            </a:r>
            <a:endParaRPr lang="en-US"/>
          </a:p>
        </p:txBody>
      </p:sp>
      <p:sp>
        <p:nvSpPr>
          <p:cNvPr id="7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1C92E-C130-46AF-9A3F-9468D49EA0BB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916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7242048" cy="876712"/>
          </a:xfrm>
        </p:spPr>
        <p:txBody>
          <a:bodyPr anchor="ctr"/>
          <a:lstStyle>
            <a:extLst/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r-FR"/>
              <a:t>Octobre 2016</a:t>
            </a: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r-FR"/>
              <a:t>Réseau ATB Paris-Nord : résultats 2015</a:t>
            </a:r>
            <a:endParaRPr lang="en-US"/>
          </a:p>
        </p:txBody>
      </p:sp>
      <p:sp>
        <p:nvSpPr>
          <p:cNvPr id="5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31EF3-1741-46B6-9EF3-C0FDFEC1C65F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322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r-FR"/>
              <a:t>Octobre 2016</a:t>
            </a:r>
            <a:endParaRPr lang="en-US" dirty="0"/>
          </a:p>
        </p:txBody>
      </p:sp>
      <p:sp>
        <p:nvSpPr>
          <p:cNvPr id="3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r-FR"/>
              <a:t>Réseau ATB Paris-Nord : résultats 2015</a:t>
            </a:r>
            <a:endParaRPr lang="en-US"/>
          </a:p>
        </p:txBody>
      </p:sp>
      <p:sp>
        <p:nvSpPr>
          <p:cNvPr id="4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A50E7-BE0E-4DB1-86FA-ACCBF2689B58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330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931224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r-FR"/>
              <a:t>Octobre 2016</a:t>
            </a:r>
            <a:endParaRPr lang="en-US" dirty="0"/>
          </a:p>
        </p:txBody>
      </p:sp>
      <p:sp>
        <p:nvSpPr>
          <p:cNvPr id="6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r-FR"/>
              <a:t>Réseau ATB Paris-Nord : résultats 2015</a:t>
            </a:r>
            <a:endParaRPr lang="en-US"/>
          </a:p>
        </p:txBody>
      </p:sp>
      <p:sp>
        <p:nvSpPr>
          <p:cNvPr id="7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5D23D-FF4F-47AD-9C51-5D6895D8B6E8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78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604448" y="0"/>
            <a:ext cx="539552" cy="6858000"/>
          </a:xfrm>
          <a:prstGeom prst="rect">
            <a:avLst/>
          </a:prstGeom>
          <a:solidFill>
            <a:srgbClr val="7030A0">
              <a:alpha val="28000"/>
            </a:srgbClr>
          </a:solid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Espace réservé du titre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1030" name="Espace réservé du texte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8002588" cy="484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  <a:endParaRPr lang="en-US" altLang="fr-FR" smtClean="0"/>
          </a:p>
        </p:txBody>
      </p:sp>
      <p:sp>
        <p:nvSpPr>
          <p:cNvPr id="27" name="Espace réservé de la date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fr-FR"/>
              <a:t>Octobre 2016</a:t>
            </a: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dirty="0" err="1" smtClean="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en-US"/>
              <a:t>Réseau ATB Paris-Nord : résultats 2015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90E58F84-EBDF-44F8-B71C-471689045C17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  <p:pic>
        <p:nvPicPr>
          <p:cNvPr id="1034" name="Image 7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188913"/>
            <a:ext cx="1047750" cy="855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rgbClr val="7030A0"/>
            </a:solidFill>
          </a:ln>
          <a:gradFill>
            <a:gsLst>
              <a:gs pos="0">
                <a:srgbClr val="7030A0"/>
              </a:gs>
              <a:gs pos="95000">
                <a:schemeClr val="accent4">
                  <a:tint val="20000"/>
                </a:schemeClr>
              </a:gs>
              <a:gs pos="96000">
                <a:schemeClr val="accent4">
                  <a:tint val="70000"/>
                </a:schemeClr>
              </a:gs>
              <a:gs pos="98000">
                <a:srgbClr val="7030A0"/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rgbClr val="7030A0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Calibri" panose="020F0502020204030204" pitchFamily="34" charset="0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Calibri" panose="020F0502020204030204" pitchFamily="34" charset="0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123728" y="533400"/>
            <a:ext cx="6624736" cy="286816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cap="none" dirty="0" smtClean="0"/>
              <a:t>Réseau ATB </a:t>
            </a:r>
            <a:br>
              <a:rPr lang="fr-FR" cap="none" dirty="0" smtClean="0"/>
            </a:br>
            <a:r>
              <a:rPr lang="fr-FR" cap="none" dirty="0" smtClean="0"/>
              <a:t>CClin Paris-Nord</a:t>
            </a:r>
            <a:br>
              <a:rPr lang="fr-FR" cap="none" dirty="0" smtClean="0"/>
            </a:br>
            <a:r>
              <a:rPr lang="fr-FR" cap="none" dirty="0" smtClean="0"/>
              <a:t>résultats 2015</a:t>
            </a:r>
            <a:br>
              <a:rPr lang="fr-FR" cap="none" dirty="0" smtClean="0"/>
            </a:br>
            <a:r>
              <a:rPr lang="fr-FR" cap="none" dirty="0" smtClean="0">
                <a:solidFill>
                  <a:srgbClr val="0070C0"/>
                </a:solidFill>
              </a:rPr>
              <a:t>Ile-de-France</a:t>
            </a:r>
            <a:endParaRPr lang="fr-FR" cap="none" dirty="0">
              <a:solidFill>
                <a:srgbClr val="0070C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979613" y="3900488"/>
            <a:ext cx="6840537" cy="1473200"/>
          </a:xfrm>
        </p:spPr>
        <p:txBody>
          <a:bodyPr>
            <a:normAutofit fontScale="62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fr-FR" sz="4400" dirty="0" smtClean="0"/>
              <a:t>Surveillance de la consommation </a:t>
            </a:r>
            <a:br>
              <a:rPr lang="fr-FR" sz="4400" dirty="0" smtClean="0"/>
            </a:br>
            <a:r>
              <a:rPr lang="fr-FR" sz="4400" dirty="0" smtClean="0"/>
              <a:t>des antibiotiques et des résistances bactériennes dans les établissements de santé</a:t>
            </a:r>
          </a:p>
        </p:txBody>
      </p:sp>
      <p:sp>
        <p:nvSpPr>
          <p:cNvPr id="9220" name="Espace réservé du pied de page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rgbClr val="FFFFFF"/>
                </a:solidFill>
              </a:rPr>
              <a:t>Réseau ATB Paris-Nord : résultats 2015</a:t>
            </a:r>
            <a:endParaRPr lang="fr-FR" altLang="fr-FR" dirty="0" smtClean="0">
              <a:solidFill>
                <a:srgbClr val="FFFFFF"/>
              </a:solidFill>
            </a:endParaRPr>
          </a:p>
        </p:txBody>
      </p:sp>
      <p:sp>
        <p:nvSpPr>
          <p:cNvPr id="9221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561B242-6A2A-45FD-9D75-2B00B37A5057}" type="slidenum">
              <a:rPr altLang="fr-FR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altLang="fr-FR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04016"/>
            <a:ext cx="7239000" cy="8767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Consommations des principales familles ou molécules d’</a:t>
            </a:r>
            <a:r>
              <a:rPr lang="fr-FR" dirty="0" err="1" smtClean="0"/>
              <a:t>atb</a:t>
            </a:r>
            <a:endParaRPr lang="fr-FR" dirty="0"/>
          </a:p>
        </p:txBody>
      </p:sp>
      <p:sp>
        <p:nvSpPr>
          <p:cNvPr id="19459" name="Espace réservé du pied de page 2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chemeClr val="tx2"/>
                </a:solidFill>
              </a:rPr>
              <a:t>Réseau ATB Paris-Nord : résultats 2015</a:t>
            </a:r>
            <a:endParaRPr lang="en-US" altLang="fr-FR" dirty="0" err="1" smtClean="0">
              <a:solidFill>
                <a:schemeClr val="tx2"/>
              </a:solidFill>
            </a:endParaRPr>
          </a:p>
        </p:txBody>
      </p:sp>
      <p:sp>
        <p:nvSpPr>
          <p:cNvPr id="19460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313A294-7848-46C3-A236-EDC39152B35D}" type="slidenum">
              <a:rPr lang="en-US" altLang="fr-F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altLang="fr-FR" smtClean="0">
              <a:solidFill>
                <a:schemeClr val="tx2"/>
              </a:solidFill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5043812"/>
              </p:ext>
            </p:extLst>
          </p:nvPr>
        </p:nvGraphicFramePr>
        <p:xfrm>
          <a:off x="684213" y="1125538"/>
          <a:ext cx="6096000" cy="486727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600400"/>
                <a:gridCol w="1224136"/>
                <a:gridCol w="1271464"/>
              </a:tblGrid>
              <a:tr h="365732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Molécules</a:t>
                      </a:r>
                      <a:endParaRPr lang="fr-FR" sz="1800" dirty="0"/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Médiane</a:t>
                      </a:r>
                      <a:endParaRPr lang="fr-FR" sz="1800" dirty="0"/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p25 – p75</a:t>
                      </a:r>
                      <a:endParaRPr lang="fr-FR" sz="1800" dirty="0"/>
                    </a:p>
                  </a:txBody>
                  <a:tcPr marT="45706" marB="45706"/>
                </a:tc>
              </a:tr>
              <a:tr h="321539">
                <a:tc>
                  <a:txBody>
                    <a:bodyPr/>
                    <a:lstStyle/>
                    <a:p>
                      <a:pPr algn="l" fontAlgn="t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CONSOMMATION TOTALE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361,9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[170,2 - 565,3]</a:t>
                      </a:r>
                    </a:p>
                  </a:txBody>
                  <a:tcPr marL="0" marR="0" marT="0" marB="0"/>
                </a:tc>
              </a:tr>
              <a:tr h="321539">
                <a:tc>
                  <a:txBody>
                    <a:bodyPr/>
                    <a:lstStyle/>
                    <a:p>
                      <a:pPr algn="l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B-lactamines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255,1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[113,2 - 421,6]</a:t>
                      </a:r>
                    </a:p>
                  </a:txBody>
                  <a:tcPr marL="0" marR="0" marT="0" marB="0"/>
                </a:tc>
              </a:tr>
              <a:tr h="321539">
                <a:tc>
                  <a:txBody>
                    <a:bodyPr/>
                    <a:lstStyle/>
                    <a:p>
                      <a:pPr algn="l" fontAlgn="t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</a:t>
                      </a:r>
                      <a:r>
                        <a:rPr lang="fr-FR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Penicillines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181,2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[95,7 - 302,2]</a:t>
                      </a:r>
                    </a:p>
                  </a:txBody>
                  <a:tcPr marL="0" marR="0" marT="0" marB="0"/>
                </a:tc>
              </a:tr>
              <a:tr h="321539">
                <a:tc>
                  <a:txBody>
                    <a:bodyPr/>
                    <a:lstStyle/>
                    <a:p>
                      <a:pPr lvl="1" algn="l" fontAlgn="t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amoxicilline </a:t>
                      </a:r>
                      <a:r>
                        <a:rPr lang="fr-F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ac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clavulanique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96,9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[48,8 - 167,1]</a:t>
                      </a:r>
                    </a:p>
                  </a:txBody>
                  <a:tcPr marL="0" marR="0" marT="0" marB="0"/>
                </a:tc>
              </a:tr>
              <a:tr h="321539">
                <a:tc>
                  <a:txBody>
                    <a:bodyPr/>
                    <a:lstStyle/>
                    <a:p>
                      <a:pPr lvl="1" algn="l" fontAlgn="t"/>
                      <a:r>
                        <a:rPr lang="fr-F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Penicillines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[30,4 - 120,7]</a:t>
                      </a:r>
                    </a:p>
                  </a:txBody>
                  <a:tcPr marL="0" marR="0" marT="0" marB="0"/>
                </a:tc>
              </a:tr>
              <a:tr h="321539">
                <a:tc>
                  <a:txBody>
                    <a:bodyPr/>
                    <a:lstStyle/>
                    <a:p>
                      <a:pPr algn="l" fontAlgn="t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C3G 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(dont J01DC07 et J01DE)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[6,7 - 43,5]</a:t>
                      </a:r>
                    </a:p>
                  </a:txBody>
                  <a:tcPr marL="0" marR="0" marT="0" marB="0"/>
                </a:tc>
              </a:tr>
              <a:tr h="321539">
                <a:tc>
                  <a:txBody>
                    <a:bodyPr/>
                    <a:lstStyle/>
                    <a:p>
                      <a:pPr algn="l" fontAlgn="t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</a:t>
                      </a:r>
                      <a:r>
                        <a:rPr lang="fr-FR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Penemes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[0,1 - 5,8]</a:t>
                      </a:r>
                    </a:p>
                  </a:txBody>
                  <a:tcPr marL="0" marR="0" marT="0" marB="0"/>
                </a:tc>
              </a:tr>
              <a:tr h="321539">
                <a:tc>
                  <a:txBody>
                    <a:bodyPr/>
                    <a:lstStyle/>
                    <a:p>
                      <a:pPr algn="l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Fluoroquinolones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[18,3 - 49,2]</a:t>
                      </a:r>
                    </a:p>
                  </a:txBody>
                  <a:tcPr marL="0" marR="0" marT="0" marB="0"/>
                </a:tc>
              </a:tr>
              <a:tr h="321539">
                <a:tc>
                  <a:txBody>
                    <a:bodyPr/>
                    <a:lstStyle/>
                    <a:p>
                      <a:pPr algn="l" fontAlgn="t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MLS*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[7,0 - 25,3]</a:t>
                      </a:r>
                    </a:p>
                  </a:txBody>
                  <a:tcPr marL="0" marR="0" marT="0" marB="0"/>
                </a:tc>
              </a:tr>
              <a:tr h="321539">
                <a:tc>
                  <a:txBody>
                    <a:bodyPr/>
                    <a:lstStyle/>
                    <a:p>
                      <a:pPr algn="l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Imidazoles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[2,4 - 22,1]</a:t>
                      </a:r>
                    </a:p>
                  </a:txBody>
                  <a:tcPr marL="0" marR="0" marT="0" marB="0"/>
                </a:tc>
              </a:tr>
              <a:tr h="321539">
                <a:tc>
                  <a:txBody>
                    <a:bodyPr/>
                    <a:lstStyle/>
                    <a:p>
                      <a:pPr algn="l" fontAlgn="t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Aminosides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[0,6 - 19,4]</a:t>
                      </a:r>
                    </a:p>
                  </a:txBody>
                  <a:tcPr marL="0" marR="0" marT="0" marB="0"/>
                </a:tc>
              </a:tr>
              <a:tr h="321539">
                <a:tc>
                  <a:txBody>
                    <a:bodyPr/>
                    <a:lstStyle/>
                    <a:p>
                      <a:pPr algn="l" fontAlgn="t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Sulfamides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[2,1 - 10,2]</a:t>
                      </a:r>
                    </a:p>
                  </a:txBody>
                  <a:tcPr marL="0" marR="0" marT="0" marB="0"/>
                </a:tc>
              </a:tr>
              <a:tr h="321539">
                <a:tc>
                  <a:txBody>
                    <a:bodyPr/>
                    <a:lstStyle/>
                    <a:p>
                      <a:pPr algn="l" fontAlgn="t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Anti-SARM**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[0,5 - 8,9]</a:t>
                      </a:r>
                    </a:p>
                  </a:txBody>
                  <a:tcPr marL="0" marR="0" marT="0" marB="0"/>
                </a:tc>
              </a:tr>
              <a:tr h="321539">
                <a:tc>
                  <a:txBody>
                    <a:bodyPr/>
                    <a:lstStyle/>
                    <a:p>
                      <a:pPr algn="l" fontAlgn="t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Glycopeptides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[0,3 - 6,8]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611188" y="6021388"/>
            <a:ext cx="7345362" cy="4302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50" dirty="0">
                <a:latin typeface="+mn-lt"/>
                <a:cs typeface="+mn-cs"/>
              </a:rPr>
              <a:t>*Macrolides, </a:t>
            </a:r>
            <a:r>
              <a:rPr lang="fr-FR" sz="1050" dirty="0" err="1">
                <a:latin typeface="+mn-lt"/>
                <a:cs typeface="+mn-cs"/>
              </a:rPr>
              <a:t>Lincosamides</a:t>
            </a:r>
            <a:r>
              <a:rPr lang="fr-FR" sz="1050" dirty="0">
                <a:latin typeface="+mn-lt"/>
                <a:cs typeface="+mn-cs"/>
              </a:rPr>
              <a:t>, </a:t>
            </a:r>
            <a:r>
              <a:rPr lang="fr-FR" sz="1050" dirty="0" err="1">
                <a:latin typeface="+mn-lt"/>
                <a:cs typeface="+mn-cs"/>
              </a:rPr>
              <a:t>Streptogramines</a:t>
            </a:r>
            <a:endParaRPr lang="fr-FR" sz="1050" dirty="0"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50" dirty="0">
                <a:latin typeface="+mn-lt"/>
                <a:cs typeface="+mn-cs"/>
              </a:rPr>
              <a:t>**Anti-SARM : Glycopeptides + </a:t>
            </a:r>
            <a:r>
              <a:rPr lang="fr-FR" sz="1050" dirty="0" err="1">
                <a:latin typeface="+mn-lt"/>
                <a:cs typeface="+mn-cs"/>
              </a:rPr>
              <a:t>linezolide</a:t>
            </a:r>
            <a:r>
              <a:rPr lang="fr-FR" sz="1050" dirty="0">
                <a:latin typeface="+mn-lt"/>
                <a:cs typeface="+mn-cs"/>
              </a:rPr>
              <a:t> + </a:t>
            </a:r>
            <a:r>
              <a:rPr lang="fr-FR" sz="1050" dirty="0" err="1">
                <a:latin typeface="+mn-lt"/>
                <a:cs typeface="+mn-cs"/>
              </a:rPr>
              <a:t>daptomycine</a:t>
            </a:r>
            <a:endParaRPr lang="fr-FR" sz="1050" dirty="0">
              <a:latin typeface="+mn-lt"/>
              <a:cs typeface="+mn-c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Consommations de b-lactamines</a:t>
            </a:r>
            <a:endParaRPr lang="fr-FR" dirty="0"/>
          </a:p>
        </p:txBody>
      </p:sp>
      <p:sp>
        <p:nvSpPr>
          <p:cNvPr id="2048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AFB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600"/>
              </a:spcBef>
              <a:buClr>
                <a:srgbClr val="7030A0"/>
              </a:buClr>
              <a:buSzPct val="73000"/>
              <a:buFont typeface="Wingdings 2" pitchFamily="18" charset="2"/>
              <a:buChar char=""/>
              <a:defRPr sz="2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itchFamily="18" charset="2"/>
              <a:buChar char=""/>
              <a:defRPr sz="2300">
                <a:solidFill>
                  <a:srgbClr val="6C6C6C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itchFamily="18" charset="2"/>
              <a:buChar char=""/>
              <a:defRPr sz="2000">
                <a:solidFill>
                  <a:srgbClr val="6C6C6C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>
                <a:solidFill>
                  <a:srgbClr val="000000"/>
                </a:solidFill>
                <a:latin typeface="Arial" charset="0"/>
              </a:rPr>
              <a:t/>
            </a:r>
            <a:br>
              <a:rPr lang="fr-FR" altLang="fr-FR" sz="1800">
                <a:solidFill>
                  <a:srgbClr val="000000"/>
                </a:solidFill>
                <a:latin typeface="Arial" charset="0"/>
              </a:rPr>
            </a:br>
            <a:endParaRPr lang="fr-FR" altLang="fr-FR" sz="1800">
              <a:latin typeface="Arial" charset="0"/>
            </a:endParaRPr>
          </a:p>
        </p:txBody>
      </p:sp>
      <p:sp>
        <p:nvSpPr>
          <p:cNvPr id="20484" name="Espace réservé du pied de page 5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chemeClr val="tx2"/>
                </a:solidFill>
              </a:rPr>
              <a:t>Réseau ATB Paris-Nord : résultats 2015</a:t>
            </a:r>
            <a:endParaRPr lang="en-US" altLang="fr-FR" dirty="0" err="1" smtClean="0">
              <a:solidFill>
                <a:schemeClr val="tx2"/>
              </a:solidFill>
            </a:endParaRPr>
          </a:p>
        </p:txBody>
      </p:sp>
      <p:sp>
        <p:nvSpPr>
          <p:cNvPr id="20485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C4C587-A10E-448D-8A58-845260E05BD4}" type="slidenum">
              <a:rPr lang="en-US" altLang="fr-F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altLang="fr-FR" smtClean="0">
              <a:solidFill>
                <a:schemeClr val="tx2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340768"/>
            <a:ext cx="6651284" cy="4868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Consommations </a:t>
            </a:r>
            <a:br>
              <a:rPr lang="fr-FR" dirty="0" smtClean="0"/>
            </a:br>
            <a:r>
              <a:rPr lang="fr-FR" dirty="0" smtClean="0"/>
              <a:t>d’amoxicilline </a:t>
            </a:r>
            <a:r>
              <a:rPr lang="fr-FR" dirty="0" err="1" smtClean="0"/>
              <a:t>ac</a:t>
            </a:r>
            <a:r>
              <a:rPr lang="fr-FR" dirty="0" smtClean="0"/>
              <a:t>. clavulanique</a:t>
            </a:r>
            <a:endParaRPr lang="fr-FR" dirty="0"/>
          </a:p>
        </p:txBody>
      </p:sp>
      <p:sp>
        <p:nvSpPr>
          <p:cNvPr id="21507" name="Espace réservé du pied de page 2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chemeClr val="tx2"/>
                </a:solidFill>
              </a:rPr>
              <a:t>Réseau ATB Paris-Nord : résultats 2015</a:t>
            </a:r>
            <a:endParaRPr lang="en-US" altLang="fr-FR" dirty="0" err="1" smtClean="0">
              <a:solidFill>
                <a:schemeClr val="tx2"/>
              </a:solidFill>
            </a:endParaRPr>
          </a:p>
        </p:txBody>
      </p:sp>
      <p:sp>
        <p:nvSpPr>
          <p:cNvPr id="21508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5D6804-302A-4E94-B848-D8EB89650CF9}" type="slidenum">
              <a:rPr lang="en-US" altLang="fr-F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altLang="fr-FR" smtClean="0">
              <a:solidFill>
                <a:schemeClr val="tx2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12776"/>
            <a:ext cx="6651284" cy="4868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Consommations de c3g</a:t>
            </a:r>
            <a:endParaRPr lang="fr-FR" dirty="0"/>
          </a:p>
        </p:txBody>
      </p:sp>
      <p:sp>
        <p:nvSpPr>
          <p:cNvPr id="2253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AFB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600"/>
              </a:spcBef>
              <a:buClr>
                <a:srgbClr val="7030A0"/>
              </a:buClr>
              <a:buSzPct val="73000"/>
              <a:buFont typeface="Wingdings 2" pitchFamily="18" charset="2"/>
              <a:buChar char=""/>
              <a:defRPr sz="2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itchFamily="18" charset="2"/>
              <a:buChar char=""/>
              <a:defRPr sz="2300">
                <a:solidFill>
                  <a:srgbClr val="6C6C6C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itchFamily="18" charset="2"/>
              <a:buChar char=""/>
              <a:defRPr sz="2000">
                <a:solidFill>
                  <a:srgbClr val="6C6C6C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>
                <a:solidFill>
                  <a:srgbClr val="000000"/>
                </a:solidFill>
                <a:latin typeface="Arial" charset="0"/>
              </a:rPr>
              <a:t/>
            </a:r>
            <a:br>
              <a:rPr lang="fr-FR" altLang="fr-FR" sz="1800">
                <a:solidFill>
                  <a:srgbClr val="000000"/>
                </a:solidFill>
                <a:latin typeface="Arial" charset="0"/>
              </a:rPr>
            </a:br>
            <a:endParaRPr lang="fr-FR" altLang="fr-FR" sz="1800">
              <a:latin typeface="Arial" charset="0"/>
            </a:endParaRPr>
          </a:p>
        </p:txBody>
      </p:sp>
      <p:sp>
        <p:nvSpPr>
          <p:cNvPr id="22532" name="Rectangle 6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solidFill>
            <a:srgbClr val="FAFB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600"/>
              </a:spcBef>
              <a:buClr>
                <a:srgbClr val="7030A0"/>
              </a:buClr>
              <a:buSzPct val="73000"/>
              <a:buFont typeface="Wingdings 2" pitchFamily="18" charset="2"/>
              <a:buChar char=""/>
              <a:defRPr sz="2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itchFamily="18" charset="2"/>
              <a:buChar char=""/>
              <a:defRPr sz="2300">
                <a:solidFill>
                  <a:srgbClr val="6C6C6C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itchFamily="18" charset="2"/>
              <a:buChar char=""/>
              <a:defRPr sz="2000">
                <a:solidFill>
                  <a:srgbClr val="6C6C6C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>
                <a:solidFill>
                  <a:srgbClr val="000000"/>
                </a:solidFill>
                <a:latin typeface="Arial" charset="0"/>
              </a:rPr>
              <a:t/>
            </a:r>
            <a:br>
              <a:rPr lang="fr-FR" altLang="fr-FR" sz="1800">
                <a:solidFill>
                  <a:srgbClr val="000000"/>
                </a:solidFill>
                <a:latin typeface="Arial" charset="0"/>
              </a:rPr>
            </a:br>
            <a:endParaRPr lang="fr-FR" altLang="fr-FR" sz="1800">
              <a:latin typeface="Arial" charset="0"/>
            </a:endParaRPr>
          </a:p>
        </p:txBody>
      </p:sp>
      <p:sp>
        <p:nvSpPr>
          <p:cNvPr id="22533" name="Espace réservé du pied de page 2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chemeClr val="tx2"/>
                </a:solidFill>
              </a:rPr>
              <a:t>Réseau ATB Paris-Nord : résultats 2015</a:t>
            </a:r>
            <a:endParaRPr lang="en-US" altLang="fr-FR" dirty="0" err="1" smtClean="0">
              <a:solidFill>
                <a:schemeClr val="tx2"/>
              </a:solidFill>
            </a:endParaRPr>
          </a:p>
        </p:txBody>
      </p:sp>
      <p:sp>
        <p:nvSpPr>
          <p:cNvPr id="22534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A6BE6A-DA82-42C0-82CC-BE748A73C0AF}" type="slidenum">
              <a:rPr lang="en-US" altLang="fr-F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altLang="fr-FR" smtClean="0">
              <a:solidFill>
                <a:schemeClr val="tx2"/>
              </a:solidFill>
            </a:endParaRPr>
          </a:p>
        </p:txBody>
      </p:sp>
      <p:pic>
        <p:nvPicPr>
          <p:cNvPr id="22535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268413"/>
            <a:ext cx="6651625" cy="4868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Consommations de </a:t>
            </a:r>
            <a:r>
              <a:rPr lang="fr-FR" dirty="0" err="1" smtClean="0"/>
              <a:t>carbapénèmes</a:t>
            </a:r>
            <a:endParaRPr lang="fr-FR" dirty="0"/>
          </a:p>
        </p:txBody>
      </p:sp>
      <p:sp>
        <p:nvSpPr>
          <p:cNvPr id="2355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AFB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600"/>
              </a:spcBef>
              <a:buClr>
                <a:srgbClr val="7030A0"/>
              </a:buClr>
              <a:buSzPct val="73000"/>
              <a:buFont typeface="Wingdings 2" pitchFamily="18" charset="2"/>
              <a:buChar char=""/>
              <a:defRPr sz="2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itchFamily="18" charset="2"/>
              <a:buChar char=""/>
              <a:defRPr sz="2300">
                <a:solidFill>
                  <a:srgbClr val="6C6C6C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itchFamily="18" charset="2"/>
              <a:buChar char=""/>
              <a:defRPr sz="2000">
                <a:solidFill>
                  <a:srgbClr val="6C6C6C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>
                <a:solidFill>
                  <a:srgbClr val="000000"/>
                </a:solidFill>
                <a:latin typeface="Arial" charset="0"/>
              </a:rPr>
              <a:t/>
            </a:r>
            <a:br>
              <a:rPr lang="fr-FR" altLang="fr-FR" sz="1800">
                <a:solidFill>
                  <a:srgbClr val="000000"/>
                </a:solidFill>
                <a:latin typeface="Arial" charset="0"/>
              </a:rPr>
            </a:br>
            <a:endParaRPr lang="fr-FR" altLang="fr-FR" sz="1800">
              <a:latin typeface="Arial" charset="0"/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solidFill>
            <a:srgbClr val="FAFB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600"/>
              </a:spcBef>
              <a:buClr>
                <a:srgbClr val="7030A0"/>
              </a:buClr>
              <a:buSzPct val="73000"/>
              <a:buFont typeface="Wingdings 2" pitchFamily="18" charset="2"/>
              <a:buChar char=""/>
              <a:defRPr sz="2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itchFamily="18" charset="2"/>
              <a:buChar char=""/>
              <a:defRPr sz="2300">
                <a:solidFill>
                  <a:srgbClr val="6C6C6C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itchFamily="18" charset="2"/>
              <a:buChar char=""/>
              <a:defRPr sz="2000">
                <a:solidFill>
                  <a:srgbClr val="6C6C6C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>
                <a:solidFill>
                  <a:srgbClr val="000000"/>
                </a:solidFill>
                <a:latin typeface="Arial" charset="0"/>
              </a:rPr>
              <a:t/>
            </a:r>
            <a:br>
              <a:rPr lang="fr-FR" altLang="fr-FR" sz="1800">
                <a:solidFill>
                  <a:srgbClr val="000000"/>
                </a:solidFill>
                <a:latin typeface="Arial" charset="0"/>
              </a:rPr>
            </a:br>
            <a:endParaRPr lang="fr-FR" altLang="fr-FR" sz="1800">
              <a:latin typeface="Arial" charset="0"/>
            </a:endParaRPr>
          </a:p>
        </p:txBody>
      </p:sp>
      <p:sp>
        <p:nvSpPr>
          <p:cNvPr id="23557" name="Espace réservé du pied de page 2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chemeClr val="tx2"/>
                </a:solidFill>
              </a:rPr>
              <a:t>Réseau ATB Paris-Nord : résultats 2015</a:t>
            </a:r>
            <a:endParaRPr lang="en-US" altLang="fr-FR" dirty="0" err="1" smtClean="0">
              <a:solidFill>
                <a:schemeClr val="tx2"/>
              </a:solidFill>
            </a:endParaRPr>
          </a:p>
        </p:txBody>
      </p:sp>
      <p:sp>
        <p:nvSpPr>
          <p:cNvPr id="23558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1C65B98-4B21-44C5-A3FF-47DE3FE29743}" type="slidenum">
              <a:rPr lang="en-US" altLang="fr-F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altLang="fr-FR" smtClean="0">
              <a:solidFill>
                <a:schemeClr val="tx2"/>
              </a:solidFill>
            </a:endParaRPr>
          </a:p>
        </p:txBody>
      </p:sp>
      <p:pic>
        <p:nvPicPr>
          <p:cNvPr id="23559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214438"/>
            <a:ext cx="6651625" cy="4868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7443372" cy="10081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2700" dirty="0"/>
              <a:t>Consommations </a:t>
            </a:r>
            <a:r>
              <a:rPr lang="fr-FR" sz="2700" dirty="0" smtClean="0"/>
              <a:t>d’ATB anti-staphylocoques résistants à la </a:t>
            </a:r>
            <a:r>
              <a:rPr lang="fr-FR" sz="2700" dirty="0" err="1" smtClean="0"/>
              <a:t>méticilline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2000" dirty="0" err="1" smtClean="0"/>
              <a:t>Glycopetides</a:t>
            </a:r>
            <a:r>
              <a:rPr lang="fr-FR" sz="2000" dirty="0" smtClean="0"/>
              <a:t> + </a:t>
            </a:r>
            <a:r>
              <a:rPr lang="fr-FR" sz="2000" dirty="0" err="1" smtClean="0"/>
              <a:t>daptomycine</a:t>
            </a:r>
            <a:r>
              <a:rPr lang="fr-FR" sz="2000" dirty="0" smtClean="0"/>
              <a:t> + </a:t>
            </a:r>
            <a:r>
              <a:rPr lang="fr-FR" sz="2000" dirty="0" err="1" smtClean="0"/>
              <a:t>linezolide</a:t>
            </a:r>
            <a:endParaRPr lang="fr-FR" sz="2700" dirty="0"/>
          </a:p>
        </p:txBody>
      </p:sp>
      <p:sp>
        <p:nvSpPr>
          <p:cNvPr id="24579" name="Espace réservé du pied de page 2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chemeClr val="tx2"/>
                </a:solidFill>
              </a:rPr>
              <a:t>Réseau ATB Paris-Nord : résultats 2015</a:t>
            </a:r>
            <a:endParaRPr lang="en-US" altLang="fr-FR" dirty="0" err="1" smtClean="0">
              <a:solidFill>
                <a:schemeClr val="tx2"/>
              </a:solidFill>
            </a:endParaRPr>
          </a:p>
        </p:txBody>
      </p:sp>
      <p:sp>
        <p:nvSpPr>
          <p:cNvPr id="24580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F8DC72-67FA-46E1-843D-1E1D4594EA9E}" type="slidenum">
              <a:rPr lang="en-US" altLang="fr-F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altLang="fr-FR" smtClean="0">
              <a:solidFill>
                <a:schemeClr val="tx2"/>
              </a:solidFill>
            </a:endParaRPr>
          </a:p>
        </p:txBody>
      </p:sp>
      <p:pic>
        <p:nvPicPr>
          <p:cNvPr id="24581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412875"/>
            <a:ext cx="6651625" cy="4868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7372672" cy="8767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Consommations de fluoroquinolones</a:t>
            </a:r>
            <a:endParaRPr lang="fr-FR" dirty="0"/>
          </a:p>
        </p:txBody>
      </p:sp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AFB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600"/>
              </a:spcBef>
              <a:buClr>
                <a:srgbClr val="7030A0"/>
              </a:buClr>
              <a:buSzPct val="73000"/>
              <a:buFont typeface="Wingdings 2" pitchFamily="18" charset="2"/>
              <a:buChar char=""/>
              <a:defRPr sz="2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itchFamily="18" charset="2"/>
              <a:buChar char=""/>
              <a:defRPr sz="2300">
                <a:solidFill>
                  <a:srgbClr val="6C6C6C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itchFamily="18" charset="2"/>
              <a:buChar char=""/>
              <a:defRPr sz="2000">
                <a:solidFill>
                  <a:srgbClr val="6C6C6C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>
                <a:solidFill>
                  <a:srgbClr val="000000"/>
                </a:solidFill>
                <a:latin typeface="Arial" charset="0"/>
              </a:rPr>
              <a:t/>
            </a:r>
            <a:br>
              <a:rPr lang="fr-FR" altLang="fr-FR" sz="1800">
                <a:solidFill>
                  <a:srgbClr val="000000"/>
                </a:solidFill>
                <a:latin typeface="Arial" charset="0"/>
              </a:rPr>
            </a:br>
            <a:endParaRPr lang="fr-FR" altLang="fr-FR" sz="1800">
              <a:latin typeface="Arial" charset="0"/>
            </a:endParaRPr>
          </a:p>
        </p:txBody>
      </p:sp>
      <p:sp>
        <p:nvSpPr>
          <p:cNvPr id="26628" name="Espace réservé du pied de page 2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chemeClr val="tx2"/>
                </a:solidFill>
              </a:rPr>
              <a:t>Réseau ATB Paris-Nord : résultats 2015</a:t>
            </a:r>
            <a:endParaRPr lang="en-US" altLang="fr-FR" dirty="0" err="1" smtClean="0">
              <a:solidFill>
                <a:schemeClr val="tx2"/>
              </a:solidFill>
            </a:endParaRPr>
          </a:p>
        </p:txBody>
      </p:sp>
      <p:sp>
        <p:nvSpPr>
          <p:cNvPr id="26629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EBBC0F-1D46-40DD-88F2-D2A9889E82B7}" type="slidenum">
              <a:rPr lang="en-US" altLang="fr-F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altLang="fr-FR" smtClean="0">
              <a:solidFill>
                <a:schemeClr val="tx2"/>
              </a:solidFill>
            </a:endParaRPr>
          </a:p>
        </p:txBody>
      </p:sp>
      <p:pic>
        <p:nvPicPr>
          <p:cNvPr id="26630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6188" y="1341438"/>
            <a:ext cx="6651625" cy="4868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Consommations par services</a:t>
            </a:r>
            <a:endParaRPr lang="fr-FR" dirty="0"/>
          </a:p>
        </p:txBody>
      </p:sp>
      <p:sp>
        <p:nvSpPr>
          <p:cNvPr id="28675" name="Espace réservé du texte 2"/>
          <p:cNvSpPr>
            <a:spLocks noGrp="1"/>
          </p:cNvSpPr>
          <p:nvPr>
            <p:ph type="body" idx="1"/>
          </p:nvPr>
        </p:nvSpPr>
        <p:spPr>
          <a:xfrm>
            <a:off x="1042988" y="3429000"/>
            <a:ext cx="6256337" cy="742950"/>
          </a:xfrm>
        </p:spPr>
        <p:txBody>
          <a:bodyPr/>
          <a:lstStyle/>
          <a:p>
            <a:pPr eaLnBrk="1" hangingPunct="1"/>
            <a:endParaRPr lang="fr-FR" altLang="fr-FR" smtClean="0"/>
          </a:p>
        </p:txBody>
      </p:sp>
      <p:sp>
        <p:nvSpPr>
          <p:cNvPr id="28676" name="Espace réservé du pied de page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chemeClr val="tx2"/>
                </a:solidFill>
              </a:rPr>
              <a:t>Réseau ATB Paris-Nord : résultats 2015</a:t>
            </a:r>
            <a:endParaRPr lang="en-US" altLang="fr-FR" dirty="0" err="1" smtClean="0">
              <a:solidFill>
                <a:schemeClr val="tx2"/>
              </a:solidFill>
            </a:endParaRPr>
          </a:p>
        </p:txBody>
      </p:sp>
      <p:sp>
        <p:nvSpPr>
          <p:cNvPr id="28677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EBC8D44-7A4C-47A4-BB64-97E4BDCA48D8}" type="slidenum">
              <a:rPr lang="en-US" altLang="fr-F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altLang="fr-FR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participation par services</a:t>
            </a:r>
            <a:endParaRPr lang="fr-FR" dirty="0"/>
          </a:p>
        </p:txBody>
      </p:sp>
      <p:sp>
        <p:nvSpPr>
          <p:cNvPr id="296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9725"/>
            <a:ext cx="7859713" cy="4846638"/>
          </a:xfrm>
        </p:spPr>
        <p:txBody>
          <a:bodyPr/>
          <a:lstStyle/>
          <a:p>
            <a:pPr eaLnBrk="1" hangingPunct="1"/>
            <a:endParaRPr lang="fr-FR" altLang="fr-FR" smtClean="0"/>
          </a:p>
          <a:p>
            <a:pPr marL="292100" lvl="1" indent="0" eaLnBrk="1" hangingPunct="1">
              <a:buFont typeface="Wingdings 2" pitchFamily="18" charset="2"/>
              <a:buNone/>
            </a:pPr>
            <a:endParaRPr lang="fr-FR" altLang="fr-FR" smtClean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5877272"/>
              </p:ext>
            </p:extLst>
          </p:nvPr>
        </p:nvGraphicFramePr>
        <p:xfrm>
          <a:off x="1259632" y="1412776"/>
          <a:ext cx="5472112" cy="47206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8072"/>
                <a:gridCol w="1944040"/>
              </a:tblGrid>
              <a:tr h="640267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Type de service</a:t>
                      </a:r>
                      <a:endParaRPr lang="fr-FR" sz="1800" dirty="0"/>
                    </a:p>
                  </a:txBody>
                  <a:tcPr marL="91432" marR="91432" marT="45733" marB="45733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Nb de participants</a:t>
                      </a:r>
                      <a:endParaRPr lang="fr-FR" sz="1800" dirty="0"/>
                    </a:p>
                  </a:txBody>
                  <a:tcPr marL="91432" marR="91432" marT="45733" marB="45733">
                    <a:solidFill>
                      <a:schemeClr val="accent2"/>
                    </a:solidFill>
                  </a:tcPr>
                </a:tc>
              </a:tr>
              <a:tr h="370948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Médecine (hors réa)</a:t>
                      </a:r>
                      <a:endParaRPr lang="fr-FR" sz="1800" dirty="0"/>
                    </a:p>
                  </a:txBody>
                  <a:tcPr marL="91432" marR="91432" marT="45733" marB="45733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73</a:t>
                      </a:r>
                      <a:endParaRPr lang="fr-FR" sz="1800" dirty="0"/>
                    </a:p>
                  </a:txBody>
                  <a:tcPr marL="91432" marR="91432" marT="45733" marB="45733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948">
                <a:tc>
                  <a:txBody>
                    <a:bodyPr/>
                    <a:lstStyle/>
                    <a:p>
                      <a:pPr lvl="1"/>
                      <a:r>
                        <a:rPr lang="fr-FR" sz="1800" dirty="0" smtClean="0"/>
                        <a:t>dont hématologie</a:t>
                      </a:r>
                      <a:endParaRPr lang="fr-FR" sz="1800" dirty="0"/>
                    </a:p>
                  </a:txBody>
                  <a:tcPr marL="91432" marR="91432" marT="45733" marB="45733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8</a:t>
                      </a:r>
                      <a:endParaRPr lang="fr-FR" sz="1800" dirty="0"/>
                    </a:p>
                  </a:txBody>
                  <a:tcPr marL="91432" marR="91432" marT="45733" marB="45733">
                    <a:noFill/>
                  </a:tcPr>
                </a:tc>
              </a:tr>
              <a:tr h="370948">
                <a:tc>
                  <a:txBody>
                    <a:bodyPr/>
                    <a:lstStyle/>
                    <a:p>
                      <a:pPr lvl="1"/>
                      <a:r>
                        <a:rPr lang="fr-FR" sz="1800" dirty="0" smtClean="0"/>
                        <a:t>dont maladies infectieuses</a:t>
                      </a:r>
                      <a:endParaRPr lang="fr-FR" sz="1800" dirty="0"/>
                    </a:p>
                  </a:txBody>
                  <a:tcPr marL="91432" marR="91432" marT="45733" marB="45733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5</a:t>
                      </a:r>
                      <a:endParaRPr lang="fr-FR" sz="1800" dirty="0"/>
                    </a:p>
                  </a:txBody>
                  <a:tcPr marL="91432" marR="91432" marT="45733" marB="45733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948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Réanimation</a:t>
                      </a:r>
                      <a:endParaRPr lang="fr-FR" sz="1800" dirty="0"/>
                    </a:p>
                  </a:txBody>
                  <a:tcPr marL="91432" marR="91432" marT="45733" marB="45733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43</a:t>
                      </a:r>
                      <a:endParaRPr lang="fr-FR" sz="1800" dirty="0"/>
                    </a:p>
                  </a:txBody>
                  <a:tcPr marL="91432" marR="91432" marT="45733" marB="45733">
                    <a:noFill/>
                  </a:tcPr>
                </a:tc>
              </a:tr>
              <a:tr h="370948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Pédiatrie</a:t>
                      </a:r>
                      <a:endParaRPr lang="fr-FR" sz="1800" dirty="0"/>
                    </a:p>
                  </a:txBody>
                  <a:tcPr marL="91432" marR="91432" marT="45733" marB="45733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34</a:t>
                      </a:r>
                      <a:endParaRPr lang="fr-FR" sz="1800" dirty="0"/>
                    </a:p>
                  </a:txBody>
                  <a:tcPr marL="91432" marR="91432" marT="45733" marB="45733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948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Chirurgie</a:t>
                      </a:r>
                      <a:endParaRPr lang="fr-FR" sz="1800" dirty="0"/>
                    </a:p>
                  </a:txBody>
                  <a:tcPr marL="91432" marR="91432" marT="45733" marB="45733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69</a:t>
                      </a:r>
                      <a:endParaRPr lang="fr-FR" sz="1800" dirty="0"/>
                    </a:p>
                  </a:txBody>
                  <a:tcPr marL="91432" marR="91432" marT="45733" marB="45733">
                    <a:noFill/>
                  </a:tcPr>
                </a:tc>
              </a:tr>
              <a:tr h="370948">
                <a:tc>
                  <a:txBody>
                    <a:bodyPr/>
                    <a:lstStyle/>
                    <a:p>
                      <a:pPr marL="457200" lvl="1" algn="l" rtl="0" eaLnBrk="1" latinLnBrk="0" hangingPunct="1"/>
                      <a:r>
                        <a:rPr kumimoji="0"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Chirurgie ambulatoire</a:t>
                      </a:r>
                      <a:endParaRPr kumimoji="0" lang="fr-F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2" marR="91432" marT="45733" marB="45733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25</a:t>
                      </a:r>
                      <a:endParaRPr lang="fr-FR" sz="1800" dirty="0"/>
                    </a:p>
                  </a:txBody>
                  <a:tcPr marL="91432" marR="91432" marT="45733" marB="45733">
                    <a:noFill/>
                  </a:tcPr>
                </a:tc>
              </a:tr>
              <a:tr h="370948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Gynécologie-Obstétrique</a:t>
                      </a:r>
                      <a:endParaRPr lang="fr-FR" sz="1800" dirty="0"/>
                    </a:p>
                  </a:txBody>
                  <a:tcPr marL="91432" marR="91432" marT="45733" marB="45733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43</a:t>
                      </a:r>
                      <a:endParaRPr lang="fr-FR" sz="1800" dirty="0"/>
                    </a:p>
                  </a:txBody>
                  <a:tcPr marL="91432" marR="91432" marT="45733" marB="45733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948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SSR</a:t>
                      </a:r>
                      <a:endParaRPr lang="fr-FR" sz="1800" dirty="0"/>
                    </a:p>
                  </a:txBody>
                  <a:tcPr marL="91432" marR="91432" marT="45733" marB="45733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86</a:t>
                      </a:r>
                      <a:endParaRPr lang="fr-FR" sz="1800" dirty="0"/>
                    </a:p>
                  </a:txBody>
                  <a:tcPr marL="91432" marR="91432" marT="45733" marB="45733">
                    <a:noFill/>
                  </a:tcPr>
                </a:tc>
              </a:tr>
              <a:tr h="370948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SLD</a:t>
                      </a:r>
                      <a:endParaRPr lang="fr-FR" sz="1800" dirty="0"/>
                    </a:p>
                  </a:txBody>
                  <a:tcPr marL="91432" marR="91432" marT="45733" marB="45733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28</a:t>
                      </a:r>
                      <a:endParaRPr lang="fr-FR" sz="1800" dirty="0"/>
                    </a:p>
                  </a:txBody>
                  <a:tcPr marL="91432" marR="91432" marT="45733" marB="45733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948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Psychiatrie</a:t>
                      </a:r>
                      <a:endParaRPr lang="fr-FR" sz="1800" dirty="0"/>
                    </a:p>
                  </a:txBody>
                  <a:tcPr marL="91432" marR="91432" marT="45733" marB="45733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37</a:t>
                      </a:r>
                      <a:endParaRPr lang="fr-FR" sz="1800" dirty="0"/>
                    </a:p>
                  </a:txBody>
                  <a:tcPr marL="91432" marR="91432" marT="45733" marB="45733">
                    <a:noFill/>
                  </a:tcPr>
                </a:tc>
              </a:tr>
            </a:tbl>
          </a:graphicData>
        </a:graphic>
      </p:graphicFrame>
      <p:sp>
        <p:nvSpPr>
          <p:cNvPr id="2973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chemeClr val="tx2"/>
                </a:solidFill>
              </a:rPr>
              <a:t>Réseau ATB Paris-Nord : résultats 2015</a:t>
            </a:r>
            <a:endParaRPr lang="en-US" altLang="fr-FR" dirty="0" err="1" smtClean="0">
              <a:solidFill>
                <a:schemeClr val="tx2"/>
              </a:solidFill>
            </a:endParaRPr>
          </a:p>
        </p:txBody>
      </p:sp>
      <p:sp>
        <p:nvSpPr>
          <p:cNvPr id="2973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46CC2D6-E431-47FE-AA71-3825A873E354}" type="slidenum">
              <a:rPr lang="en-US" altLang="fr-F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 altLang="fr-FR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Consommations totales d’</a:t>
            </a:r>
            <a:r>
              <a:rPr lang="fr-FR" dirty="0" err="1" smtClean="0"/>
              <a:t>atb</a:t>
            </a:r>
            <a:endParaRPr lang="fr-FR" dirty="0"/>
          </a:p>
        </p:txBody>
      </p:sp>
      <p:sp>
        <p:nvSpPr>
          <p:cNvPr id="3072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AFB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600"/>
              </a:spcBef>
              <a:buClr>
                <a:srgbClr val="7030A0"/>
              </a:buClr>
              <a:buSzPct val="73000"/>
              <a:buFont typeface="Wingdings 2" pitchFamily="18" charset="2"/>
              <a:buChar char=""/>
              <a:defRPr sz="2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itchFamily="18" charset="2"/>
              <a:buChar char=""/>
              <a:defRPr sz="2300">
                <a:solidFill>
                  <a:srgbClr val="6C6C6C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itchFamily="18" charset="2"/>
              <a:buChar char=""/>
              <a:defRPr sz="2000">
                <a:solidFill>
                  <a:srgbClr val="6C6C6C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>
                <a:solidFill>
                  <a:srgbClr val="000000"/>
                </a:solidFill>
                <a:latin typeface="Arial" charset="0"/>
              </a:rPr>
              <a:t/>
            </a:r>
            <a:br>
              <a:rPr lang="fr-FR" altLang="fr-FR" sz="1800">
                <a:solidFill>
                  <a:srgbClr val="000000"/>
                </a:solidFill>
                <a:latin typeface="Arial" charset="0"/>
              </a:rPr>
            </a:br>
            <a:endParaRPr lang="fr-FR" altLang="fr-FR" sz="1800">
              <a:latin typeface="Arial" charset="0"/>
            </a:endParaRPr>
          </a:p>
        </p:txBody>
      </p:sp>
      <p:sp>
        <p:nvSpPr>
          <p:cNvPr id="30724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chemeClr val="tx2"/>
                </a:solidFill>
              </a:rPr>
              <a:t>Réseau ATB Paris-Nord : résultats 2015</a:t>
            </a:r>
            <a:endParaRPr lang="en-US" altLang="fr-FR" dirty="0" err="1" smtClean="0">
              <a:solidFill>
                <a:schemeClr val="tx2"/>
              </a:solidFill>
            </a:endParaRPr>
          </a:p>
        </p:txBody>
      </p:sp>
      <p:sp>
        <p:nvSpPr>
          <p:cNvPr id="30725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EA66CFA-3269-4D0E-8378-D70D8C909350}" type="slidenum">
              <a:rPr lang="en-US" altLang="fr-F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 altLang="fr-FR" smtClean="0">
              <a:solidFill>
                <a:schemeClr val="tx2"/>
              </a:solidFill>
            </a:endParaRPr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412776"/>
            <a:ext cx="6651284" cy="4868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participation</a:t>
            </a:r>
            <a:endParaRPr lang="fr-FR" dirty="0"/>
          </a:p>
        </p:txBody>
      </p:sp>
      <p:sp>
        <p:nvSpPr>
          <p:cNvPr id="10243" name="Espace réservé du texte 2"/>
          <p:cNvSpPr>
            <a:spLocks noGrp="1"/>
          </p:cNvSpPr>
          <p:nvPr>
            <p:ph type="body" idx="1"/>
          </p:nvPr>
        </p:nvSpPr>
        <p:spPr>
          <a:xfrm>
            <a:off x="1042988" y="3429000"/>
            <a:ext cx="6256337" cy="742950"/>
          </a:xfrm>
        </p:spPr>
        <p:txBody>
          <a:bodyPr/>
          <a:lstStyle/>
          <a:p>
            <a:pPr eaLnBrk="1" hangingPunct="1"/>
            <a:r>
              <a:rPr lang="fr-FR" altLang="fr-FR" smtClean="0"/>
              <a:t>193 établissements de santé (ES) en 2015</a:t>
            </a:r>
          </a:p>
        </p:txBody>
      </p:sp>
      <p:sp>
        <p:nvSpPr>
          <p:cNvPr id="10244" name="Espace réservé du pied de page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chemeClr val="tx2"/>
                </a:solidFill>
              </a:rPr>
              <a:t>Réseau ATB Paris-Nord : résultats 2015</a:t>
            </a:r>
            <a:endParaRPr lang="en-US" altLang="fr-FR" dirty="0" err="1" smtClean="0">
              <a:solidFill>
                <a:schemeClr val="tx2"/>
              </a:solidFill>
            </a:endParaRPr>
          </a:p>
        </p:txBody>
      </p:sp>
      <p:sp>
        <p:nvSpPr>
          <p:cNvPr id="10245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1A5785-89DC-4837-AE63-AF52B9000975}" type="slidenum">
              <a:rPr lang="en-US" altLang="fr-F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altLang="fr-FR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Consommations de b-lactamines</a:t>
            </a:r>
            <a:endParaRPr lang="fr-FR" dirty="0"/>
          </a:p>
        </p:txBody>
      </p:sp>
      <p:sp>
        <p:nvSpPr>
          <p:cNvPr id="3174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AFB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600"/>
              </a:spcBef>
              <a:buClr>
                <a:srgbClr val="7030A0"/>
              </a:buClr>
              <a:buSzPct val="73000"/>
              <a:buFont typeface="Wingdings 2" pitchFamily="18" charset="2"/>
              <a:buChar char=""/>
              <a:defRPr sz="2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itchFamily="18" charset="2"/>
              <a:buChar char=""/>
              <a:defRPr sz="2300">
                <a:solidFill>
                  <a:srgbClr val="6C6C6C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itchFamily="18" charset="2"/>
              <a:buChar char=""/>
              <a:defRPr sz="2000">
                <a:solidFill>
                  <a:srgbClr val="6C6C6C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>
                <a:solidFill>
                  <a:srgbClr val="000000"/>
                </a:solidFill>
                <a:latin typeface="Arial" charset="0"/>
              </a:rPr>
              <a:t/>
            </a:r>
            <a:br>
              <a:rPr lang="fr-FR" altLang="fr-FR" sz="1800">
                <a:solidFill>
                  <a:srgbClr val="000000"/>
                </a:solidFill>
                <a:latin typeface="Arial" charset="0"/>
              </a:rPr>
            </a:br>
            <a:endParaRPr lang="fr-FR" altLang="fr-FR" sz="1800">
              <a:latin typeface="Arial" charset="0"/>
            </a:endParaRPr>
          </a:p>
        </p:txBody>
      </p:sp>
      <p:sp>
        <p:nvSpPr>
          <p:cNvPr id="31748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chemeClr val="tx2"/>
                </a:solidFill>
              </a:rPr>
              <a:t>Réseau ATB Paris-Nord : résultats 2015</a:t>
            </a:r>
            <a:endParaRPr lang="en-US" altLang="fr-FR" dirty="0" err="1" smtClean="0">
              <a:solidFill>
                <a:schemeClr val="tx2"/>
              </a:solidFill>
            </a:endParaRPr>
          </a:p>
        </p:txBody>
      </p:sp>
      <p:sp>
        <p:nvSpPr>
          <p:cNvPr id="31749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D4C159F-2136-480D-8DFD-1A6ABC38F663}" type="slidenum">
              <a:rPr lang="en-US" altLang="fr-F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 altLang="fr-FR" smtClean="0">
              <a:solidFill>
                <a:schemeClr val="tx2"/>
              </a:solidFill>
            </a:endParaRPr>
          </a:p>
        </p:txBody>
      </p:sp>
      <p:pic>
        <p:nvPicPr>
          <p:cNvPr id="31750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2" y="1378032"/>
            <a:ext cx="6651625" cy="4868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/>
              <a:t>Consommations </a:t>
            </a:r>
            <a:br>
              <a:rPr lang="fr-FR" dirty="0"/>
            </a:br>
            <a:r>
              <a:rPr lang="fr-FR" dirty="0"/>
              <a:t>d’amoxicilline </a:t>
            </a:r>
            <a:r>
              <a:rPr lang="fr-FR" dirty="0" err="1"/>
              <a:t>ac</a:t>
            </a:r>
            <a:r>
              <a:rPr lang="fr-FR" dirty="0"/>
              <a:t>. clavulanique</a:t>
            </a:r>
          </a:p>
        </p:txBody>
      </p:sp>
      <p:sp>
        <p:nvSpPr>
          <p:cNvPr id="3277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AFB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600"/>
              </a:spcBef>
              <a:buClr>
                <a:srgbClr val="7030A0"/>
              </a:buClr>
              <a:buSzPct val="73000"/>
              <a:buFont typeface="Wingdings 2" pitchFamily="18" charset="2"/>
              <a:buChar char=""/>
              <a:defRPr sz="2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itchFamily="18" charset="2"/>
              <a:buChar char=""/>
              <a:defRPr sz="2300">
                <a:solidFill>
                  <a:srgbClr val="6C6C6C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itchFamily="18" charset="2"/>
              <a:buChar char=""/>
              <a:defRPr sz="2000">
                <a:solidFill>
                  <a:srgbClr val="6C6C6C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>
                <a:solidFill>
                  <a:srgbClr val="000000"/>
                </a:solidFill>
                <a:latin typeface="Arial" charset="0"/>
              </a:rPr>
              <a:t/>
            </a:r>
            <a:br>
              <a:rPr lang="fr-FR" altLang="fr-FR" sz="1800">
                <a:solidFill>
                  <a:srgbClr val="000000"/>
                </a:solidFill>
                <a:latin typeface="Arial" charset="0"/>
              </a:rPr>
            </a:br>
            <a:endParaRPr lang="fr-FR" altLang="fr-FR" sz="1800">
              <a:latin typeface="Arial" charset="0"/>
            </a:endParaRPr>
          </a:p>
        </p:txBody>
      </p:sp>
      <p:sp>
        <p:nvSpPr>
          <p:cNvPr id="32772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chemeClr val="tx2"/>
                </a:solidFill>
              </a:rPr>
              <a:t>Réseau ATB Paris-Nord : résultats 2015</a:t>
            </a:r>
            <a:endParaRPr lang="en-US" altLang="fr-FR" dirty="0" err="1" smtClean="0">
              <a:solidFill>
                <a:schemeClr val="tx2"/>
              </a:solidFill>
            </a:endParaRPr>
          </a:p>
        </p:txBody>
      </p:sp>
      <p:sp>
        <p:nvSpPr>
          <p:cNvPr id="32773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4F5E1A7-222F-418C-9AAC-CAD8FCBB4E22}" type="slidenum">
              <a:rPr lang="en-US" altLang="fr-F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 altLang="fr-FR" smtClean="0">
              <a:solidFill>
                <a:schemeClr val="tx2"/>
              </a:solidFill>
            </a:endParaRPr>
          </a:p>
        </p:txBody>
      </p:sp>
      <p:sp>
        <p:nvSpPr>
          <p:cNvPr id="32774" name="Espace réservé du contenu 6"/>
          <p:cNvSpPr>
            <a:spLocks noGrp="1"/>
          </p:cNvSpPr>
          <p:nvPr>
            <p:ph idx="1"/>
          </p:nvPr>
        </p:nvSpPr>
        <p:spPr>
          <a:xfrm>
            <a:off x="457200" y="2492375"/>
            <a:ext cx="7859713" cy="3963988"/>
          </a:xfrm>
        </p:spPr>
        <p:txBody>
          <a:bodyPr/>
          <a:lstStyle/>
          <a:p>
            <a:pPr eaLnBrk="1" hangingPunct="1"/>
            <a:endParaRPr lang="fr-FR" altLang="fr-FR" smtClean="0"/>
          </a:p>
        </p:txBody>
      </p:sp>
      <p:pic>
        <p:nvPicPr>
          <p:cNvPr id="32775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1412875"/>
            <a:ext cx="6651625" cy="4868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Consommations de c3g</a:t>
            </a:r>
            <a:endParaRPr lang="fr-FR" dirty="0"/>
          </a:p>
        </p:txBody>
      </p:sp>
      <p:sp>
        <p:nvSpPr>
          <p:cNvPr id="33795" name="Espace réservé du pied de page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chemeClr val="tx2"/>
                </a:solidFill>
              </a:rPr>
              <a:t>Réseau ATB Paris-Nord : résultats 2015</a:t>
            </a:r>
            <a:endParaRPr lang="en-US" altLang="fr-FR" dirty="0" err="1" smtClean="0">
              <a:solidFill>
                <a:schemeClr val="tx2"/>
              </a:solidFill>
            </a:endParaRPr>
          </a:p>
        </p:txBody>
      </p:sp>
      <p:sp>
        <p:nvSpPr>
          <p:cNvPr id="33796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2E9F484-9B96-42C2-80EA-48EC1A5A57ED}" type="slidenum">
              <a:rPr lang="en-US" altLang="fr-F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 altLang="fr-FR" smtClean="0">
              <a:solidFill>
                <a:schemeClr val="tx2"/>
              </a:solidFill>
            </a:endParaRPr>
          </a:p>
        </p:txBody>
      </p:sp>
      <p:pic>
        <p:nvPicPr>
          <p:cNvPr id="33797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71550" y="1196975"/>
            <a:ext cx="6651625" cy="48688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Consommations de c3g</a:t>
            </a:r>
            <a:endParaRPr lang="fr-FR" dirty="0"/>
          </a:p>
        </p:txBody>
      </p:sp>
      <p:sp>
        <p:nvSpPr>
          <p:cNvPr id="34819" name="Espace réservé du contenu 2"/>
          <p:cNvSpPr>
            <a:spLocks noGrp="1"/>
          </p:cNvSpPr>
          <p:nvPr>
            <p:ph idx="1"/>
          </p:nvPr>
        </p:nvSpPr>
        <p:spPr>
          <a:xfrm>
            <a:off x="457200" y="981075"/>
            <a:ext cx="7859713" cy="5475288"/>
          </a:xfrm>
        </p:spPr>
        <p:txBody>
          <a:bodyPr/>
          <a:lstStyle/>
          <a:p>
            <a:pPr eaLnBrk="1" hangingPunct="1"/>
            <a:r>
              <a:rPr lang="fr-FR" altLang="fr-FR" smtClean="0"/>
              <a:t>En réanimation, hématologie, maladies infectieuses</a:t>
            </a:r>
          </a:p>
          <a:p>
            <a:pPr eaLnBrk="1" hangingPunct="1"/>
            <a:endParaRPr lang="fr-FR" altLang="fr-FR" smtClean="0"/>
          </a:p>
        </p:txBody>
      </p:sp>
      <p:sp>
        <p:nvSpPr>
          <p:cNvPr id="3482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AFB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600"/>
              </a:spcBef>
              <a:buClr>
                <a:srgbClr val="7030A0"/>
              </a:buClr>
              <a:buSzPct val="73000"/>
              <a:buFont typeface="Wingdings 2" pitchFamily="18" charset="2"/>
              <a:buChar char=""/>
              <a:defRPr sz="2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itchFamily="18" charset="2"/>
              <a:buChar char=""/>
              <a:defRPr sz="2300">
                <a:solidFill>
                  <a:srgbClr val="6C6C6C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itchFamily="18" charset="2"/>
              <a:buChar char=""/>
              <a:defRPr sz="2000">
                <a:solidFill>
                  <a:srgbClr val="6C6C6C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>
                <a:solidFill>
                  <a:srgbClr val="000000"/>
                </a:solidFill>
                <a:latin typeface="Arial" charset="0"/>
              </a:rPr>
              <a:t/>
            </a:r>
            <a:br>
              <a:rPr lang="fr-FR" altLang="fr-FR" sz="1800">
                <a:solidFill>
                  <a:srgbClr val="000000"/>
                </a:solidFill>
                <a:latin typeface="Arial" charset="0"/>
              </a:rPr>
            </a:br>
            <a:endParaRPr lang="fr-FR" altLang="fr-FR" sz="1800">
              <a:latin typeface="Arial" charset="0"/>
            </a:endParaRPr>
          </a:p>
        </p:txBody>
      </p:sp>
      <p:sp>
        <p:nvSpPr>
          <p:cNvPr id="34821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chemeClr val="tx2"/>
                </a:solidFill>
              </a:rPr>
              <a:t>Réseau ATB Paris-Nord : résultats 2015</a:t>
            </a:r>
            <a:endParaRPr lang="en-US" altLang="fr-FR" dirty="0" err="1" smtClean="0">
              <a:solidFill>
                <a:schemeClr val="tx2"/>
              </a:solidFill>
            </a:endParaRPr>
          </a:p>
        </p:txBody>
      </p:sp>
      <p:sp>
        <p:nvSpPr>
          <p:cNvPr id="34822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DA8812-D9C9-46EF-9CA9-4FA2D2E0DDAE}" type="slidenum">
              <a:rPr lang="en-US" altLang="fr-F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 altLang="fr-FR" smtClean="0">
              <a:solidFill>
                <a:schemeClr val="tx2"/>
              </a:solidFill>
            </a:endParaRPr>
          </a:p>
        </p:txBody>
      </p:sp>
      <p:pic>
        <p:nvPicPr>
          <p:cNvPr id="34823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050" y="1557338"/>
            <a:ext cx="6651625" cy="4868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Consommations de </a:t>
            </a:r>
            <a:r>
              <a:rPr lang="fr-FR" dirty="0" err="1" smtClean="0"/>
              <a:t>carbapénèmes</a:t>
            </a:r>
            <a:endParaRPr lang="fr-FR" dirty="0"/>
          </a:p>
        </p:txBody>
      </p:sp>
      <p:sp>
        <p:nvSpPr>
          <p:cNvPr id="3584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AFB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600"/>
              </a:spcBef>
              <a:buClr>
                <a:srgbClr val="7030A0"/>
              </a:buClr>
              <a:buSzPct val="73000"/>
              <a:buFont typeface="Wingdings 2" pitchFamily="18" charset="2"/>
              <a:buChar char=""/>
              <a:defRPr sz="2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itchFamily="18" charset="2"/>
              <a:buChar char=""/>
              <a:defRPr sz="2300">
                <a:solidFill>
                  <a:srgbClr val="6C6C6C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itchFamily="18" charset="2"/>
              <a:buChar char=""/>
              <a:defRPr sz="2000">
                <a:solidFill>
                  <a:srgbClr val="6C6C6C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>
                <a:solidFill>
                  <a:srgbClr val="000000"/>
                </a:solidFill>
                <a:latin typeface="Arial" charset="0"/>
              </a:rPr>
              <a:t/>
            </a:r>
            <a:br>
              <a:rPr lang="fr-FR" altLang="fr-FR" sz="1800">
                <a:solidFill>
                  <a:srgbClr val="000000"/>
                </a:solidFill>
                <a:latin typeface="Arial" charset="0"/>
              </a:rPr>
            </a:br>
            <a:endParaRPr lang="fr-FR" altLang="fr-FR" sz="1800">
              <a:latin typeface="Arial" charset="0"/>
            </a:endParaRPr>
          </a:p>
        </p:txBody>
      </p:sp>
      <p:sp>
        <p:nvSpPr>
          <p:cNvPr id="35844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chemeClr val="tx2"/>
                </a:solidFill>
              </a:rPr>
              <a:t>Réseau ATB Paris-Nord : résultats 2015</a:t>
            </a:r>
            <a:endParaRPr lang="en-US" altLang="fr-FR" dirty="0" err="1" smtClean="0">
              <a:solidFill>
                <a:schemeClr val="tx2"/>
              </a:solidFill>
            </a:endParaRPr>
          </a:p>
        </p:txBody>
      </p:sp>
      <p:sp>
        <p:nvSpPr>
          <p:cNvPr id="35845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D089C4C-DADE-4212-857E-155FCF93308B}" type="slidenum">
              <a:rPr lang="en-US" altLang="fr-F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n-US" altLang="fr-FR" smtClean="0">
              <a:solidFill>
                <a:schemeClr val="tx2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268760"/>
            <a:ext cx="6651284" cy="4868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Consommations de </a:t>
            </a:r>
            <a:r>
              <a:rPr lang="fr-FR" dirty="0" err="1" smtClean="0"/>
              <a:t>carbapénèmes</a:t>
            </a:r>
            <a:endParaRPr lang="fr-FR" dirty="0"/>
          </a:p>
        </p:txBody>
      </p:sp>
      <p:sp>
        <p:nvSpPr>
          <p:cNvPr id="36867" name="Espace réservé du contenu 2"/>
          <p:cNvSpPr>
            <a:spLocks noGrp="1"/>
          </p:cNvSpPr>
          <p:nvPr>
            <p:ph idx="1"/>
          </p:nvPr>
        </p:nvSpPr>
        <p:spPr>
          <a:xfrm>
            <a:off x="457200" y="1052513"/>
            <a:ext cx="7859713" cy="5403850"/>
          </a:xfrm>
        </p:spPr>
        <p:txBody>
          <a:bodyPr/>
          <a:lstStyle/>
          <a:p>
            <a:pPr eaLnBrk="1" hangingPunct="1"/>
            <a:r>
              <a:rPr lang="fr-FR" altLang="fr-FR" smtClean="0"/>
              <a:t>En réanimation, hématologie, maladies infectieuses</a:t>
            </a:r>
          </a:p>
          <a:p>
            <a:pPr eaLnBrk="1" hangingPunct="1"/>
            <a:endParaRPr lang="fr-FR" altLang="fr-FR" smtClean="0"/>
          </a:p>
        </p:txBody>
      </p:sp>
      <p:sp>
        <p:nvSpPr>
          <p:cNvPr id="3686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AFB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600"/>
              </a:spcBef>
              <a:buClr>
                <a:srgbClr val="7030A0"/>
              </a:buClr>
              <a:buSzPct val="73000"/>
              <a:buFont typeface="Wingdings 2" pitchFamily="18" charset="2"/>
              <a:buChar char=""/>
              <a:defRPr sz="2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itchFamily="18" charset="2"/>
              <a:buChar char=""/>
              <a:defRPr sz="2300">
                <a:solidFill>
                  <a:srgbClr val="6C6C6C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itchFamily="18" charset="2"/>
              <a:buChar char=""/>
              <a:defRPr sz="2000">
                <a:solidFill>
                  <a:srgbClr val="6C6C6C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>
                <a:solidFill>
                  <a:srgbClr val="000000"/>
                </a:solidFill>
                <a:latin typeface="Arial" charset="0"/>
              </a:rPr>
              <a:t/>
            </a:r>
            <a:br>
              <a:rPr lang="fr-FR" altLang="fr-FR" sz="1800">
                <a:solidFill>
                  <a:srgbClr val="000000"/>
                </a:solidFill>
                <a:latin typeface="Arial" charset="0"/>
              </a:rPr>
            </a:br>
            <a:endParaRPr lang="fr-FR" altLang="fr-FR" sz="1800">
              <a:latin typeface="Arial" charset="0"/>
            </a:endParaRPr>
          </a:p>
        </p:txBody>
      </p:sp>
      <p:sp>
        <p:nvSpPr>
          <p:cNvPr id="36869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chemeClr val="tx2"/>
                </a:solidFill>
              </a:rPr>
              <a:t>Réseau ATB Paris-Nord : résultats 2015</a:t>
            </a:r>
            <a:endParaRPr lang="en-US" altLang="fr-FR" dirty="0" err="1" smtClean="0">
              <a:solidFill>
                <a:schemeClr val="tx2"/>
              </a:solidFill>
            </a:endParaRPr>
          </a:p>
        </p:txBody>
      </p:sp>
      <p:sp>
        <p:nvSpPr>
          <p:cNvPr id="36870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73D4447-DA7E-47BD-82B1-81958CAA3451}" type="slidenum">
              <a:rPr lang="en-US" altLang="fr-F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en-US" altLang="fr-FR" smtClean="0">
              <a:solidFill>
                <a:schemeClr val="tx2"/>
              </a:solidFill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536803"/>
            <a:ext cx="6651284" cy="4868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7372672" cy="8767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Consommations de fluoroquinolones</a:t>
            </a:r>
            <a:endParaRPr lang="fr-FR" dirty="0"/>
          </a:p>
        </p:txBody>
      </p:sp>
      <p:sp>
        <p:nvSpPr>
          <p:cNvPr id="3789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AFB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600"/>
              </a:spcBef>
              <a:buClr>
                <a:srgbClr val="7030A0"/>
              </a:buClr>
              <a:buSzPct val="73000"/>
              <a:buFont typeface="Wingdings 2" pitchFamily="18" charset="2"/>
              <a:buChar char=""/>
              <a:defRPr sz="2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itchFamily="18" charset="2"/>
              <a:buChar char=""/>
              <a:defRPr sz="2300">
                <a:solidFill>
                  <a:srgbClr val="6C6C6C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itchFamily="18" charset="2"/>
              <a:buChar char=""/>
              <a:defRPr sz="2000">
                <a:solidFill>
                  <a:srgbClr val="6C6C6C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>
                <a:solidFill>
                  <a:srgbClr val="000000"/>
                </a:solidFill>
                <a:latin typeface="Arial" charset="0"/>
              </a:rPr>
              <a:t/>
            </a:r>
            <a:br>
              <a:rPr lang="fr-FR" altLang="fr-FR" sz="1800">
                <a:solidFill>
                  <a:srgbClr val="000000"/>
                </a:solidFill>
                <a:latin typeface="Arial" charset="0"/>
              </a:rPr>
            </a:br>
            <a:endParaRPr lang="fr-FR" altLang="fr-FR" sz="1800">
              <a:latin typeface="Arial" charset="0"/>
            </a:endParaRPr>
          </a:p>
        </p:txBody>
      </p:sp>
      <p:sp>
        <p:nvSpPr>
          <p:cNvPr id="37892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chemeClr val="tx2"/>
                </a:solidFill>
              </a:rPr>
              <a:t>Réseau ATB Paris-Nord : résultats 2015</a:t>
            </a:r>
            <a:endParaRPr lang="en-US" altLang="fr-FR" dirty="0" err="1" smtClean="0">
              <a:solidFill>
                <a:schemeClr val="tx2"/>
              </a:solidFill>
            </a:endParaRPr>
          </a:p>
        </p:txBody>
      </p:sp>
      <p:sp>
        <p:nvSpPr>
          <p:cNvPr id="37893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78A9C82-5C21-4E17-90B2-567576B9E8C5}" type="slidenum">
              <a:rPr lang="en-US" altLang="fr-F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en-US" altLang="fr-FR" smtClean="0">
              <a:solidFill>
                <a:schemeClr val="tx2"/>
              </a:solidFill>
            </a:endParaRPr>
          </a:p>
        </p:txBody>
      </p:sp>
      <p:pic>
        <p:nvPicPr>
          <p:cNvPr id="37895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1341438"/>
            <a:ext cx="6651625" cy="4868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7372672" cy="8767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Consommations de fluoroquinolones</a:t>
            </a:r>
            <a:endParaRPr lang="fr-FR" dirty="0"/>
          </a:p>
        </p:txBody>
      </p:sp>
      <p:sp>
        <p:nvSpPr>
          <p:cNvPr id="38915" name="Espace réservé du contenu 2"/>
          <p:cNvSpPr>
            <a:spLocks noGrp="1"/>
          </p:cNvSpPr>
          <p:nvPr>
            <p:ph idx="1"/>
          </p:nvPr>
        </p:nvSpPr>
        <p:spPr>
          <a:xfrm>
            <a:off x="457200" y="981075"/>
            <a:ext cx="7859713" cy="5475288"/>
          </a:xfrm>
        </p:spPr>
        <p:txBody>
          <a:bodyPr/>
          <a:lstStyle/>
          <a:p>
            <a:pPr eaLnBrk="1" hangingPunct="1"/>
            <a:r>
              <a:rPr lang="fr-FR" altLang="fr-FR" smtClean="0"/>
              <a:t>En réanimation, hématologie, maladies infectieuses</a:t>
            </a:r>
          </a:p>
          <a:p>
            <a:pPr eaLnBrk="1" hangingPunct="1"/>
            <a:endParaRPr lang="fr-FR" altLang="fr-FR" smtClean="0"/>
          </a:p>
        </p:txBody>
      </p:sp>
      <p:sp>
        <p:nvSpPr>
          <p:cNvPr id="38916" name="Espace réservé du pied de page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chemeClr val="tx2"/>
                </a:solidFill>
              </a:rPr>
              <a:t>Réseau ATB Paris-Nord : résultats 2015</a:t>
            </a:r>
            <a:endParaRPr lang="en-US" altLang="fr-FR" dirty="0" err="1" smtClean="0">
              <a:solidFill>
                <a:schemeClr val="tx2"/>
              </a:solidFill>
            </a:endParaRPr>
          </a:p>
        </p:txBody>
      </p:sp>
      <p:sp>
        <p:nvSpPr>
          <p:cNvPr id="38917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8CFC260-A7CC-4E16-BFFF-E033BFF25FB8}" type="slidenum">
              <a:rPr lang="en-US" altLang="fr-F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en-US" altLang="fr-FR" smtClean="0">
              <a:solidFill>
                <a:schemeClr val="tx2"/>
              </a:solidFill>
            </a:endParaRPr>
          </a:p>
        </p:txBody>
      </p:sp>
      <p:pic>
        <p:nvPicPr>
          <p:cNvPr id="3891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560513"/>
            <a:ext cx="6651625" cy="4868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239000" cy="1152128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2400" dirty="0"/>
              <a:t>Consommations d’ATB anti-staphylocoques résistants à la </a:t>
            </a:r>
            <a:r>
              <a:rPr lang="fr-FR" sz="2400" dirty="0" err="1" smtClean="0"/>
              <a:t>méticilline</a:t>
            </a:r>
            <a:r>
              <a:rPr lang="fr-FR" sz="2400" dirty="0"/>
              <a:t/>
            </a:r>
            <a:br>
              <a:rPr lang="fr-FR" sz="2400" dirty="0"/>
            </a:br>
            <a:r>
              <a:rPr lang="fr-FR" sz="1800" dirty="0" err="1"/>
              <a:t>Glycopetides</a:t>
            </a:r>
            <a:r>
              <a:rPr lang="fr-FR" sz="1800" dirty="0"/>
              <a:t> + </a:t>
            </a:r>
            <a:r>
              <a:rPr lang="fr-FR" sz="1800" dirty="0" err="1"/>
              <a:t>daptomycine</a:t>
            </a:r>
            <a:r>
              <a:rPr lang="fr-FR" sz="1800" dirty="0"/>
              <a:t> + </a:t>
            </a:r>
            <a:r>
              <a:rPr lang="fr-FR" sz="1800" dirty="0" err="1"/>
              <a:t>linezolide</a:t>
            </a:r>
            <a:endParaRPr lang="fr-FR" sz="2400" dirty="0"/>
          </a:p>
        </p:txBody>
      </p:sp>
      <p:sp>
        <p:nvSpPr>
          <p:cNvPr id="3993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AFB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600"/>
              </a:spcBef>
              <a:buClr>
                <a:srgbClr val="7030A0"/>
              </a:buClr>
              <a:buSzPct val="73000"/>
              <a:buFont typeface="Wingdings 2" pitchFamily="18" charset="2"/>
              <a:buChar char=""/>
              <a:defRPr sz="2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itchFamily="18" charset="2"/>
              <a:buChar char=""/>
              <a:defRPr sz="2300">
                <a:solidFill>
                  <a:srgbClr val="6C6C6C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itchFamily="18" charset="2"/>
              <a:buChar char=""/>
              <a:defRPr sz="2000">
                <a:solidFill>
                  <a:srgbClr val="6C6C6C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>
                <a:solidFill>
                  <a:srgbClr val="000000"/>
                </a:solidFill>
                <a:latin typeface="Arial" charset="0"/>
              </a:rPr>
              <a:t/>
            </a:r>
            <a:br>
              <a:rPr lang="fr-FR" altLang="fr-FR" sz="1800">
                <a:solidFill>
                  <a:srgbClr val="000000"/>
                </a:solidFill>
                <a:latin typeface="Arial" charset="0"/>
              </a:rPr>
            </a:br>
            <a:endParaRPr lang="fr-FR" altLang="fr-FR" sz="1800">
              <a:latin typeface="Arial" charset="0"/>
            </a:endParaRPr>
          </a:p>
        </p:txBody>
      </p:sp>
      <p:sp>
        <p:nvSpPr>
          <p:cNvPr id="39940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chemeClr val="tx2"/>
                </a:solidFill>
              </a:rPr>
              <a:t>Réseau ATB Paris-Nord : résultats 2015</a:t>
            </a:r>
            <a:endParaRPr lang="en-US" altLang="fr-FR" dirty="0" err="1" smtClean="0">
              <a:solidFill>
                <a:schemeClr val="tx2"/>
              </a:solidFill>
            </a:endParaRPr>
          </a:p>
        </p:txBody>
      </p:sp>
      <p:sp>
        <p:nvSpPr>
          <p:cNvPr id="39941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38E32D1-D4B7-434A-A884-8F91A12B04C5}" type="slidenum">
              <a:rPr lang="en-US" altLang="fr-F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en-US" altLang="fr-FR" smtClean="0">
              <a:solidFill>
                <a:schemeClr val="tx2"/>
              </a:solidFill>
            </a:endParaRPr>
          </a:p>
        </p:txBody>
      </p:sp>
      <p:pic>
        <p:nvPicPr>
          <p:cNvPr id="39943" name="Picture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560513"/>
            <a:ext cx="6651625" cy="4868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76024"/>
            <a:ext cx="7239000" cy="87671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2400" dirty="0"/>
              <a:t>Consommations d’ATB anti-staphylocoques résistants à la </a:t>
            </a:r>
            <a:r>
              <a:rPr lang="fr-FR" sz="2400" dirty="0" err="1"/>
              <a:t>méticilline</a:t>
            </a:r>
            <a:r>
              <a:rPr lang="fr-FR" sz="2400" dirty="0"/>
              <a:t> (2)</a:t>
            </a:r>
            <a:br>
              <a:rPr lang="fr-FR" sz="2400" dirty="0"/>
            </a:br>
            <a:r>
              <a:rPr lang="fr-FR" sz="1800" dirty="0" err="1"/>
              <a:t>Glycopetides</a:t>
            </a:r>
            <a:r>
              <a:rPr lang="fr-FR" sz="1800" dirty="0"/>
              <a:t> + </a:t>
            </a:r>
            <a:r>
              <a:rPr lang="fr-FR" sz="1800" dirty="0" err="1"/>
              <a:t>daptomycine</a:t>
            </a:r>
            <a:r>
              <a:rPr lang="fr-FR" sz="1800" dirty="0"/>
              <a:t> + </a:t>
            </a:r>
            <a:r>
              <a:rPr lang="fr-FR" sz="1800" dirty="0" err="1"/>
              <a:t>linezolide</a:t>
            </a:r>
            <a:endParaRPr lang="fr-FR" sz="2400" dirty="0"/>
          </a:p>
        </p:txBody>
      </p:sp>
      <p:sp>
        <p:nvSpPr>
          <p:cNvPr id="4096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96975"/>
            <a:ext cx="7859713" cy="5259388"/>
          </a:xfrm>
        </p:spPr>
        <p:txBody>
          <a:bodyPr/>
          <a:lstStyle/>
          <a:p>
            <a:pPr eaLnBrk="1" hangingPunct="1"/>
            <a:r>
              <a:rPr lang="fr-FR" altLang="fr-FR" smtClean="0"/>
              <a:t>En réanimation, hématologie, maladies infectieuses</a:t>
            </a:r>
          </a:p>
        </p:txBody>
      </p:sp>
      <p:sp>
        <p:nvSpPr>
          <p:cNvPr id="4096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AFB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600"/>
              </a:spcBef>
              <a:buClr>
                <a:srgbClr val="7030A0"/>
              </a:buClr>
              <a:buSzPct val="73000"/>
              <a:buFont typeface="Wingdings 2" pitchFamily="18" charset="2"/>
              <a:buChar char=""/>
              <a:defRPr sz="2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itchFamily="18" charset="2"/>
              <a:buChar char=""/>
              <a:defRPr sz="2300">
                <a:solidFill>
                  <a:srgbClr val="6C6C6C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itchFamily="18" charset="2"/>
              <a:buChar char=""/>
              <a:defRPr sz="2000">
                <a:solidFill>
                  <a:srgbClr val="6C6C6C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>
                <a:solidFill>
                  <a:srgbClr val="000000"/>
                </a:solidFill>
                <a:latin typeface="Arial" charset="0"/>
              </a:rPr>
              <a:t/>
            </a:r>
            <a:br>
              <a:rPr lang="fr-FR" altLang="fr-FR" sz="1800">
                <a:solidFill>
                  <a:srgbClr val="000000"/>
                </a:solidFill>
                <a:latin typeface="Arial" charset="0"/>
              </a:rPr>
            </a:br>
            <a:endParaRPr lang="fr-FR" altLang="fr-FR" sz="1800">
              <a:latin typeface="Arial" charset="0"/>
            </a:endParaRPr>
          </a:p>
        </p:txBody>
      </p:sp>
      <p:sp>
        <p:nvSpPr>
          <p:cNvPr id="4096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chemeClr val="tx2"/>
                </a:solidFill>
              </a:rPr>
              <a:t>Réseau ATB Paris-Nord : résultats 2015</a:t>
            </a:r>
            <a:endParaRPr lang="en-US" altLang="fr-FR" dirty="0" err="1" smtClean="0">
              <a:solidFill>
                <a:schemeClr val="tx2"/>
              </a:solidFill>
            </a:endParaRPr>
          </a:p>
        </p:txBody>
      </p:sp>
      <p:sp>
        <p:nvSpPr>
          <p:cNvPr id="4096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8519DE1-E1FD-4825-ABF3-19195A8FFAD7}" type="slidenum">
              <a:rPr lang="en-US" altLang="fr-F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en-US" altLang="fr-FR" smtClean="0">
              <a:solidFill>
                <a:schemeClr val="tx2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700808"/>
            <a:ext cx="6651284" cy="4868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Es participants (2)</a:t>
            </a:r>
            <a:endParaRPr lang="fr-FR" dirty="0"/>
          </a:p>
        </p:txBody>
      </p:sp>
      <p:sp>
        <p:nvSpPr>
          <p:cNvPr id="12293" name="Espace réservé du pied de page 2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chemeClr val="tx2"/>
                </a:solidFill>
              </a:rPr>
              <a:t>Réseau ATB Paris-Nord : résultats 2015</a:t>
            </a:r>
            <a:endParaRPr lang="en-US" altLang="fr-FR" dirty="0" err="1" smtClean="0">
              <a:solidFill>
                <a:schemeClr val="tx2"/>
              </a:solidFill>
            </a:endParaRPr>
          </a:p>
        </p:txBody>
      </p:sp>
      <p:sp>
        <p:nvSpPr>
          <p:cNvPr id="12294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4606F4F-D369-4FA2-980B-5469B6F08D04}" type="slidenum">
              <a:rPr lang="en-US" altLang="fr-F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altLang="fr-FR" smtClean="0">
              <a:solidFill>
                <a:schemeClr val="tx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0768"/>
            <a:ext cx="7859713" cy="5115595"/>
          </a:xfrm>
        </p:spPr>
        <p:txBody>
          <a:bodyPr/>
          <a:lstStyle/>
          <a:p>
            <a:pPr eaLnBrk="1" hangingPunct="1"/>
            <a:r>
              <a:rPr lang="fr-FR" altLang="fr-FR" dirty="0" smtClean="0"/>
              <a:t>45,8 % des ES de la région</a:t>
            </a:r>
          </a:p>
          <a:p>
            <a:pPr eaLnBrk="1" hangingPunct="1"/>
            <a:r>
              <a:rPr lang="fr-FR" altLang="fr-FR" dirty="0" smtClean="0"/>
              <a:t>62,6% des lits de la région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924" y="2245355"/>
            <a:ext cx="6549412" cy="4135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239000" cy="8767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Consommations en médecine (n=73)</a:t>
            </a:r>
            <a:endParaRPr lang="fr-FR" dirty="0"/>
          </a:p>
        </p:txBody>
      </p:sp>
      <p:sp>
        <p:nvSpPr>
          <p:cNvPr id="41987" name="Espace réservé du pied de page 2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chemeClr val="tx2"/>
                </a:solidFill>
              </a:rPr>
              <a:t>Réseau ATB Paris-Nord : résultats 2015</a:t>
            </a:r>
            <a:endParaRPr lang="en-US" altLang="fr-FR" dirty="0" err="1" smtClean="0">
              <a:solidFill>
                <a:schemeClr val="tx2"/>
              </a:solidFill>
            </a:endParaRPr>
          </a:p>
        </p:txBody>
      </p:sp>
      <p:sp>
        <p:nvSpPr>
          <p:cNvPr id="41988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4656B7-A5FA-43B6-8B97-83A377F918B9}" type="slidenum">
              <a:rPr lang="en-US" altLang="fr-F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en-US" altLang="fr-FR" smtClean="0">
              <a:solidFill>
                <a:schemeClr val="tx2"/>
              </a:solidFill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1244031"/>
              </p:ext>
            </p:extLst>
          </p:nvPr>
        </p:nvGraphicFramePr>
        <p:xfrm>
          <a:off x="611188" y="908720"/>
          <a:ext cx="7129462" cy="51268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22976"/>
                <a:gridCol w="1553243"/>
                <a:gridCol w="1553243"/>
              </a:tblGrid>
              <a:tr h="432718"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Molécules</a:t>
                      </a:r>
                      <a:endParaRPr lang="fr-FR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4" marR="44454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Médiane</a:t>
                      </a:r>
                      <a:endParaRPr lang="fr-FR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4" marR="44454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[p25-p75]</a:t>
                      </a:r>
                      <a:endParaRPr lang="fr-FR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4" marR="44454" marT="0" marB="0" anchor="ctr">
                    <a:solidFill>
                      <a:schemeClr val="accent2"/>
                    </a:solidFill>
                  </a:tcPr>
                </a:tc>
              </a:tr>
              <a:tr h="213370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CONSOMMATION TOTALE</a:t>
                      </a:r>
                      <a:endParaRPr lang="fr-F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4" marR="44454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598,7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[453,5 - 667,5]</a:t>
                      </a:r>
                    </a:p>
                  </a:txBody>
                  <a:tcPr marL="0" marR="0" marT="0" marB="0"/>
                </a:tc>
              </a:tr>
              <a:tr h="213370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β-lactamines</a:t>
                      </a:r>
                      <a:endParaRPr lang="fr-F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4" marR="44454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428,1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[306,2 - 505,3]</a:t>
                      </a:r>
                    </a:p>
                  </a:txBody>
                  <a:tcPr marL="0" marR="0" marT="0" marB="0"/>
                </a:tc>
              </a:tr>
              <a:tr h="213370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 err="1">
                          <a:effectLst/>
                          <a:latin typeface="+mn-lt"/>
                        </a:rPr>
                        <a:t>Penicillines</a:t>
                      </a:r>
                      <a:endParaRPr lang="fr-F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4" marR="44454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356,9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[261,1 - 420,1]</a:t>
                      </a:r>
                    </a:p>
                  </a:txBody>
                  <a:tcPr marL="0" marR="0" marT="0" marB="0"/>
                </a:tc>
              </a:tr>
              <a:tr h="213370">
                <a:tc>
                  <a:txBody>
                    <a:bodyPr/>
                    <a:lstStyle/>
                    <a:p>
                      <a:pPr lvl="1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amoxicilline - </a:t>
                      </a:r>
                      <a:r>
                        <a:rPr lang="fr-FR" sz="1400" dirty="0" err="1">
                          <a:effectLst/>
                          <a:latin typeface="+mn-lt"/>
                        </a:rPr>
                        <a:t>ac</a:t>
                      </a:r>
                      <a:r>
                        <a:rPr lang="fr-FR" sz="1400" dirty="0">
                          <a:effectLst/>
                          <a:latin typeface="+mn-lt"/>
                        </a:rPr>
                        <a:t> clavulanique</a:t>
                      </a:r>
                      <a:endParaRPr lang="fr-F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4" marR="44454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200,2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[144,2 - 243,6]</a:t>
                      </a:r>
                    </a:p>
                  </a:txBody>
                  <a:tcPr marL="0" marR="0" marT="0" marB="0"/>
                </a:tc>
              </a:tr>
              <a:tr h="213370">
                <a:tc>
                  <a:txBody>
                    <a:bodyPr/>
                    <a:lstStyle/>
                    <a:p>
                      <a:pPr lvl="1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 err="1">
                          <a:effectLst/>
                          <a:latin typeface="+mn-lt"/>
                        </a:rPr>
                        <a:t>Penicillines</a:t>
                      </a:r>
                      <a:r>
                        <a:rPr lang="fr-FR" sz="1400" dirty="0">
                          <a:effectLst/>
                          <a:latin typeface="+mn-lt"/>
                        </a:rPr>
                        <a:t> A</a:t>
                      </a:r>
                      <a:endParaRPr lang="fr-F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4" marR="44454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103,3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[65,9 - 140,3]</a:t>
                      </a:r>
                    </a:p>
                  </a:txBody>
                  <a:tcPr marL="0" marR="0" marT="0" marB="0"/>
                </a:tc>
              </a:tr>
              <a:tr h="213370">
                <a:tc>
                  <a:txBody>
                    <a:bodyPr/>
                    <a:lstStyle/>
                    <a:p>
                      <a:pPr lvl="1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effectLst/>
                          <a:latin typeface="+mn-lt"/>
                        </a:rPr>
                        <a:t>piperacilline</a:t>
                      </a:r>
                      <a:r>
                        <a:rPr lang="en-GB" sz="1400" dirty="0">
                          <a:effectLst/>
                          <a:latin typeface="+mn-lt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+mn-lt"/>
                        </a:rPr>
                        <a:t>tazobactam</a:t>
                      </a:r>
                      <a:endParaRPr lang="fr-F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4" marR="44454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[2,8 - 20,4]</a:t>
                      </a:r>
                    </a:p>
                  </a:txBody>
                  <a:tcPr marL="0" marR="0" marT="0" marB="0"/>
                </a:tc>
              </a:tr>
              <a:tr h="213370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+mn-lt"/>
                        </a:rPr>
                        <a:t>C3G (dont J01DC07 et J01DE)</a:t>
                      </a:r>
                      <a:endParaRPr lang="fr-FR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4" marR="44454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[40,4 - 77,3]</a:t>
                      </a:r>
                    </a:p>
                  </a:txBody>
                  <a:tcPr marL="0" marR="0" marT="0" marB="0"/>
                </a:tc>
              </a:tr>
              <a:tr h="213370">
                <a:tc>
                  <a:txBody>
                    <a:bodyPr/>
                    <a:lstStyle/>
                    <a:p>
                      <a:pPr lvl="1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C3G Inj. inactives sur </a:t>
                      </a:r>
                      <a:r>
                        <a:rPr lang="fr-FR" sz="1400" i="1" dirty="0">
                          <a:effectLst/>
                          <a:latin typeface="+mn-lt"/>
                        </a:rPr>
                        <a:t>P. </a:t>
                      </a:r>
                      <a:r>
                        <a:rPr lang="fr-FR" sz="1400" i="1" dirty="0" err="1">
                          <a:effectLst/>
                          <a:latin typeface="+mn-lt"/>
                        </a:rPr>
                        <a:t>aeruginosa</a:t>
                      </a:r>
                      <a:endParaRPr lang="fr-FR" sz="1400" i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4" marR="44454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48,1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[31,8 - 61,2]</a:t>
                      </a:r>
                    </a:p>
                  </a:txBody>
                  <a:tcPr marL="0" marR="0" marT="0" marB="0"/>
                </a:tc>
              </a:tr>
              <a:tr h="213370">
                <a:tc>
                  <a:txBody>
                    <a:bodyPr/>
                    <a:lstStyle/>
                    <a:p>
                      <a:pPr lvl="1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C3G Inj. actives sur </a:t>
                      </a:r>
                      <a:r>
                        <a:rPr lang="fr-FR" sz="1400" i="1" dirty="0">
                          <a:effectLst/>
                          <a:latin typeface="+mn-lt"/>
                        </a:rPr>
                        <a:t>P. </a:t>
                      </a:r>
                      <a:r>
                        <a:rPr lang="fr-FR" sz="1400" i="1" dirty="0" err="1">
                          <a:effectLst/>
                          <a:latin typeface="+mn-lt"/>
                        </a:rPr>
                        <a:t>aeruginosa</a:t>
                      </a:r>
                      <a:endParaRPr lang="fr-FR" sz="1400" i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4" marR="44454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[0,6 - 7,7]</a:t>
                      </a:r>
                    </a:p>
                  </a:txBody>
                  <a:tcPr marL="0" marR="0" marT="0" marB="0"/>
                </a:tc>
              </a:tr>
              <a:tr h="213370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+mn-lt"/>
                        </a:rPr>
                        <a:t>Penemes</a:t>
                      </a:r>
                      <a:endParaRPr lang="fr-FR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4" marR="44454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[1,3 - 8,3]</a:t>
                      </a:r>
                    </a:p>
                  </a:txBody>
                  <a:tcPr marL="0" marR="0" marT="0" marB="0"/>
                </a:tc>
              </a:tr>
              <a:tr h="213370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Fluoroquinolones</a:t>
                      </a:r>
                      <a:endParaRPr lang="fr-F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4" marR="44454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[33,5 - 64,6]</a:t>
                      </a:r>
                    </a:p>
                  </a:txBody>
                  <a:tcPr marL="0" marR="0" marT="0" marB="0"/>
                </a:tc>
              </a:tr>
              <a:tr h="213370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+mn-lt"/>
                        </a:rPr>
                        <a:t>ofloxacine</a:t>
                      </a:r>
                      <a:endParaRPr lang="fr-FR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4" marR="44454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[12,5 - 26,7]</a:t>
                      </a:r>
                    </a:p>
                  </a:txBody>
                  <a:tcPr marL="0" marR="0" marT="0" marB="0"/>
                </a:tc>
              </a:tr>
              <a:tr h="213370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+mn-lt"/>
                        </a:rPr>
                        <a:t>ciprofloxacine</a:t>
                      </a:r>
                      <a:endParaRPr lang="fr-FR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4" marR="44454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[7,4 - 19,1]</a:t>
                      </a:r>
                    </a:p>
                  </a:txBody>
                  <a:tcPr marL="0" marR="0" marT="0" marB="0"/>
                </a:tc>
              </a:tr>
              <a:tr h="213370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+mn-lt"/>
                        </a:rPr>
                        <a:t>levofloxacine</a:t>
                      </a:r>
                      <a:endParaRPr lang="fr-FR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4" marR="44454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[4,4 - 12,6]</a:t>
                      </a:r>
                    </a:p>
                  </a:txBody>
                  <a:tcPr marL="0" marR="0" marT="0" marB="0"/>
                </a:tc>
              </a:tr>
              <a:tr h="213370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MLS*</a:t>
                      </a:r>
                      <a:endParaRPr lang="fr-F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4" marR="44454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[17,0 - 39,6]</a:t>
                      </a:r>
                    </a:p>
                  </a:txBody>
                  <a:tcPr marL="0" marR="0" marT="0" marB="0"/>
                </a:tc>
              </a:tr>
              <a:tr h="213370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+mn-lt"/>
                        </a:rPr>
                        <a:t>Macrolides</a:t>
                      </a:r>
                      <a:endParaRPr lang="fr-FR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4" marR="44454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[7,2 - 24,7]</a:t>
                      </a:r>
                    </a:p>
                  </a:txBody>
                  <a:tcPr marL="0" marR="0" marT="0" marB="0"/>
                </a:tc>
              </a:tr>
              <a:tr h="213370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Imidazoles</a:t>
                      </a:r>
                      <a:endParaRPr lang="fr-F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4" marR="44454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[12,4 - 32,3]</a:t>
                      </a:r>
                    </a:p>
                  </a:txBody>
                  <a:tcPr marL="0" marR="0" marT="0" marB="0"/>
                </a:tc>
              </a:tr>
              <a:tr h="213370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+mn-lt"/>
                        </a:rPr>
                        <a:t>Aminosides</a:t>
                      </a:r>
                      <a:endParaRPr lang="fr-FR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4" marR="44454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[4,5 - 14,0]</a:t>
                      </a:r>
                    </a:p>
                  </a:txBody>
                  <a:tcPr marL="0" marR="0" marT="0" marB="0"/>
                </a:tc>
              </a:tr>
              <a:tr h="213370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+mn-lt"/>
                        </a:rPr>
                        <a:t>Sulfamides</a:t>
                      </a:r>
                      <a:endParaRPr lang="fr-FR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4" marR="44454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[4,5 - 17,7]</a:t>
                      </a:r>
                    </a:p>
                  </a:txBody>
                  <a:tcPr marL="0" marR="0" marT="0" marB="0"/>
                </a:tc>
              </a:tr>
              <a:tr h="213370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+mn-lt"/>
                        </a:rPr>
                        <a:t>Anti-SARM**</a:t>
                      </a:r>
                      <a:endParaRPr lang="fr-FR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4" marR="44454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[2,2 - 11,4]</a:t>
                      </a:r>
                    </a:p>
                  </a:txBody>
                  <a:tcPr marL="0" marR="0" marT="0" marB="0"/>
                </a:tc>
              </a:tr>
              <a:tr h="213370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Glycopeptides</a:t>
                      </a:r>
                      <a:endParaRPr lang="fr-F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4" marR="44454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[2,0 - 8,7]</a:t>
                      </a:r>
                    </a:p>
                  </a:txBody>
                  <a:tcPr marL="0" marR="0" marT="0" marB="0"/>
                </a:tc>
              </a:tr>
              <a:tr h="213370">
                <a:tc>
                  <a:txBody>
                    <a:bodyPr/>
                    <a:lstStyle/>
                    <a:p>
                      <a:pPr lvl="1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vancomycine</a:t>
                      </a:r>
                      <a:endParaRPr lang="fr-F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4" marR="44454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[1,7 - 8,4]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611188" y="6167140"/>
            <a:ext cx="7345362" cy="4302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50" dirty="0">
                <a:latin typeface="+mn-lt"/>
                <a:cs typeface="+mn-cs"/>
              </a:rPr>
              <a:t>*Macrolides, </a:t>
            </a:r>
            <a:r>
              <a:rPr lang="fr-FR" sz="1050" dirty="0" err="1">
                <a:latin typeface="+mn-lt"/>
                <a:cs typeface="+mn-cs"/>
              </a:rPr>
              <a:t>Lincosamides</a:t>
            </a:r>
            <a:r>
              <a:rPr lang="fr-FR" sz="1050" dirty="0">
                <a:latin typeface="+mn-lt"/>
                <a:cs typeface="+mn-cs"/>
              </a:rPr>
              <a:t>, </a:t>
            </a:r>
            <a:r>
              <a:rPr lang="fr-FR" sz="1050" dirty="0" err="1">
                <a:latin typeface="+mn-lt"/>
                <a:cs typeface="+mn-cs"/>
              </a:rPr>
              <a:t>Streptogramines</a:t>
            </a:r>
            <a:endParaRPr lang="fr-FR" sz="1050" dirty="0"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50" dirty="0">
                <a:latin typeface="+mn-lt"/>
                <a:cs typeface="+mn-cs"/>
              </a:rPr>
              <a:t>**Anti-SARM : Glycopeptides + </a:t>
            </a:r>
            <a:r>
              <a:rPr lang="fr-FR" sz="1050" dirty="0" err="1">
                <a:latin typeface="+mn-lt"/>
                <a:cs typeface="+mn-cs"/>
              </a:rPr>
              <a:t>linezolide</a:t>
            </a:r>
            <a:r>
              <a:rPr lang="fr-FR" sz="1050" dirty="0">
                <a:latin typeface="+mn-lt"/>
                <a:cs typeface="+mn-cs"/>
              </a:rPr>
              <a:t> + </a:t>
            </a:r>
            <a:r>
              <a:rPr lang="fr-FR" sz="1050" dirty="0" err="1">
                <a:latin typeface="+mn-lt"/>
                <a:cs typeface="+mn-cs"/>
              </a:rPr>
              <a:t>daptomycine</a:t>
            </a:r>
            <a:endParaRPr lang="fr-FR" sz="1050" dirty="0">
              <a:latin typeface="+mn-lt"/>
              <a:cs typeface="+mn-c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7239000" cy="8767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Consommations en chirurgie (n=69)</a:t>
            </a:r>
            <a:endParaRPr lang="fr-FR" dirty="0"/>
          </a:p>
        </p:txBody>
      </p:sp>
      <p:sp>
        <p:nvSpPr>
          <p:cNvPr id="43011" name="Espace réservé du pied de page 2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chemeClr val="tx2"/>
                </a:solidFill>
              </a:rPr>
              <a:t>Réseau ATB Paris-Nord : résultats 2015</a:t>
            </a:r>
            <a:endParaRPr lang="en-US" altLang="fr-FR" dirty="0" err="1" smtClean="0">
              <a:solidFill>
                <a:schemeClr val="tx2"/>
              </a:solidFill>
            </a:endParaRPr>
          </a:p>
        </p:txBody>
      </p:sp>
      <p:sp>
        <p:nvSpPr>
          <p:cNvPr id="43012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2F2AF70-D649-49C1-928E-D4327CA9D53B}" type="slidenum">
              <a:rPr lang="en-US" altLang="fr-F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endParaRPr lang="en-US" altLang="fr-FR" smtClean="0">
              <a:solidFill>
                <a:schemeClr val="tx2"/>
              </a:solidFill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6046158"/>
              </p:ext>
            </p:extLst>
          </p:nvPr>
        </p:nvGraphicFramePr>
        <p:xfrm>
          <a:off x="579438" y="766763"/>
          <a:ext cx="7056437" cy="54794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81771"/>
                <a:gridCol w="1537333"/>
                <a:gridCol w="1537333"/>
              </a:tblGrid>
              <a:tr h="357981"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Molécules</a:t>
                      </a:r>
                      <a:endParaRPr lang="fr-FR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Médiane</a:t>
                      </a:r>
                      <a:endParaRPr lang="fr-FR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[p25-p75]</a:t>
                      </a:r>
                      <a:endParaRPr lang="fr-FR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>
                    <a:solidFill>
                      <a:schemeClr val="accent2"/>
                    </a:solidFill>
                  </a:tcPr>
                </a:tc>
              </a:tr>
              <a:tr h="213393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CONSOMMATION TOTALE</a:t>
                      </a:r>
                      <a:endParaRPr lang="fr-F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616,5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[509,4 - 828,2]</a:t>
                      </a:r>
                    </a:p>
                  </a:txBody>
                  <a:tcPr marL="0" marR="0" marT="0" marB="0"/>
                </a:tc>
              </a:tr>
              <a:tr h="213393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β-lactamines</a:t>
                      </a:r>
                      <a:endParaRPr lang="fr-F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435,5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[363,7 - 571,7]</a:t>
                      </a:r>
                    </a:p>
                  </a:txBody>
                  <a:tcPr marL="0" marR="0" marT="0" marB="0"/>
                </a:tc>
              </a:tr>
              <a:tr h="213393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 err="1">
                          <a:effectLst/>
                          <a:latin typeface="+mn-lt"/>
                        </a:rPr>
                        <a:t>Penicillines</a:t>
                      </a:r>
                      <a:endParaRPr lang="fr-F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314,2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[195,7 - 404,4]</a:t>
                      </a:r>
                    </a:p>
                  </a:txBody>
                  <a:tcPr marL="0" marR="0" marT="0" marB="0"/>
                </a:tc>
              </a:tr>
              <a:tr h="213393">
                <a:tc>
                  <a:txBody>
                    <a:bodyPr/>
                    <a:lstStyle/>
                    <a:p>
                      <a:pPr lvl="1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amoxicilline - </a:t>
                      </a:r>
                      <a:r>
                        <a:rPr lang="fr-FR" sz="1400" dirty="0" err="1">
                          <a:effectLst/>
                          <a:latin typeface="+mn-lt"/>
                        </a:rPr>
                        <a:t>ac</a:t>
                      </a:r>
                      <a:r>
                        <a:rPr lang="fr-FR" sz="1400" dirty="0">
                          <a:effectLst/>
                          <a:latin typeface="+mn-lt"/>
                        </a:rPr>
                        <a:t> clavulanique</a:t>
                      </a:r>
                      <a:endParaRPr lang="fr-F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191,1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[119,5 - 275,6]</a:t>
                      </a:r>
                    </a:p>
                  </a:txBody>
                  <a:tcPr marL="0" marR="0" marT="0" marB="0"/>
                </a:tc>
              </a:tr>
              <a:tr h="213393">
                <a:tc>
                  <a:txBody>
                    <a:bodyPr/>
                    <a:lstStyle/>
                    <a:p>
                      <a:pPr lvl="1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 err="1">
                          <a:effectLst/>
                          <a:latin typeface="+mn-lt"/>
                        </a:rPr>
                        <a:t>Penicillines</a:t>
                      </a:r>
                      <a:r>
                        <a:rPr lang="fr-FR" sz="1400" dirty="0">
                          <a:effectLst/>
                          <a:latin typeface="+mn-lt"/>
                        </a:rPr>
                        <a:t> A</a:t>
                      </a:r>
                      <a:endParaRPr lang="fr-F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[46,4 - 99,0]</a:t>
                      </a:r>
                    </a:p>
                  </a:txBody>
                  <a:tcPr marL="0" marR="0" marT="0" marB="0"/>
                </a:tc>
              </a:tr>
              <a:tr h="213393">
                <a:tc>
                  <a:txBody>
                    <a:bodyPr/>
                    <a:lstStyle/>
                    <a:p>
                      <a:pPr lvl="1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effectLst/>
                          <a:latin typeface="+mn-lt"/>
                        </a:rPr>
                        <a:t>piperacilline</a:t>
                      </a:r>
                      <a:r>
                        <a:rPr lang="en-GB" sz="1400" dirty="0">
                          <a:effectLst/>
                          <a:latin typeface="+mn-lt"/>
                        </a:rPr>
                        <a:t> - </a:t>
                      </a:r>
                      <a:r>
                        <a:rPr lang="en-GB" sz="1400" dirty="0" err="1">
                          <a:effectLst/>
                          <a:latin typeface="+mn-lt"/>
                        </a:rPr>
                        <a:t>tazobactam</a:t>
                      </a:r>
                      <a:endParaRPr lang="fr-F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[2,1 - 16,6]</a:t>
                      </a:r>
                    </a:p>
                  </a:txBody>
                  <a:tcPr marL="0" marR="0" marT="0" marB="0"/>
                </a:tc>
              </a:tr>
              <a:tr h="213393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C1G (dont J01DC04)</a:t>
                      </a:r>
                      <a:endParaRPr lang="fr-F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74,9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[24,4 - 122,5]</a:t>
                      </a:r>
                    </a:p>
                  </a:txBody>
                  <a:tcPr marL="0" marR="0" marT="0" marB="0"/>
                </a:tc>
              </a:tr>
              <a:tr h="213393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C2G (sauf J01DC04 et J01DC07)</a:t>
                      </a:r>
                      <a:endParaRPr lang="fr-F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[0,7 - 19,3]</a:t>
                      </a:r>
                    </a:p>
                  </a:txBody>
                  <a:tcPr marL="0" marR="0" marT="0" marB="0"/>
                </a:tc>
              </a:tr>
              <a:tr h="213393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C3G (dont J01DC07 et J01DE)</a:t>
                      </a:r>
                      <a:endParaRPr lang="fr-F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[11,5 - 63,9]</a:t>
                      </a:r>
                    </a:p>
                  </a:txBody>
                  <a:tcPr marL="0" marR="0" marT="0" marB="0"/>
                </a:tc>
              </a:tr>
              <a:tr h="213393">
                <a:tc>
                  <a:txBody>
                    <a:bodyPr/>
                    <a:lstStyle/>
                    <a:p>
                      <a:pPr lvl="1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C3G Inj. inactives sur </a:t>
                      </a:r>
                      <a:r>
                        <a:rPr lang="fr-FR" sz="1400" i="1" dirty="0">
                          <a:effectLst/>
                          <a:latin typeface="+mn-lt"/>
                        </a:rPr>
                        <a:t>P. </a:t>
                      </a:r>
                      <a:r>
                        <a:rPr lang="fr-FR" sz="1400" i="1" dirty="0" err="1">
                          <a:effectLst/>
                          <a:latin typeface="+mn-lt"/>
                        </a:rPr>
                        <a:t>aeruginosa</a:t>
                      </a:r>
                      <a:endParaRPr lang="fr-FR" sz="1400" i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[9,3 - 50,1]</a:t>
                      </a:r>
                    </a:p>
                  </a:txBody>
                  <a:tcPr marL="0" marR="0" marT="0" marB="0"/>
                </a:tc>
              </a:tr>
              <a:tr h="213393">
                <a:tc>
                  <a:txBody>
                    <a:bodyPr/>
                    <a:lstStyle/>
                    <a:p>
                      <a:pPr lvl="1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C3G Inj. actives sur </a:t>
                      </a:r>
                      <a:r>
                        <a:rPr lang="fr-FR" sz="1400" i="1" dirty="0">
                          <a:effectLst/>
                          <a:latin typeface="+mn-lt"/>
                        </a:rPr>
                        <a:t>P. </a:t>
                      </a:r>
                      <a:r>
                        <a:rPr lang="fr-FR" sz="1400" i="1" dirty="0" err="1">
                          <a:effectLst/>
                          <a:latin typeface="+mn-lt"/>
                        </a:rPr>
                        <a:t>aeruginosa</a:t>
                      </a:r>
                      <a:endParaRPr lang="fr-FR" sz="1400" i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[0,4 - 7,3]</a:t>
                      </a:r>
                    </a:p>
                  </a:txBody>
                  <a:tcPr marL="0" marR="0" marT="0" marB="0"/>
                </a:tc>
              </a:tr>
              <a:tr h="213393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 err="1">
                          <a:effectLst/>
                          <a:latin typeface="+mn-lt"/>
                        </a:rPr>
                        <a:t>Penemes</a:t>
                      </a:r>
                      <a:endParaRPr lang="fr-F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[0,7 - 8,0]</a:t>
                      </a:r>
                    </a:p>
                  </a:txBody>
                  <a:tcPr marL="0" marR="0" marT="0" marB="0"/>
                </a:tc>
              </a:tr>
              <a:tr h="213393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Fluoroquinolones</a:t>
                      </a:r>
                      <a:endParaRPr lang="fr-F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[37,3 - 66,0]</a:t>
                      </a:r>
                    </a:p>
                  </a:txBody>
                  <a:tcPr marL="0" marR="0" marT="0" marB="0"/>
                </a:tc>
              </a:tr>
              <a:tr h="213393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 err="1">
                          <a:effectLst/>
                          <a:latin typeface="+mn-lt"/>
                        </a:rPr>
                        <a:t>ofloxacine</a:t>
                      </a:r>
                      <a:endParaRPr lang="fr-F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[13,0 - 37,0]</a:t>
                      </a:r>
                    </a:p>
                  </a:txBody>
                  <a:tcPr marL="0" marR="0" marT="0" marB="0"/>
                </a:tc>
              </a:tr>
              <a:tr h="213393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ciprofloxacine</a:t>
                      </a:r>
                      <a:endParaRPr lang="fr-F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[7,6 - 16,9]</a:t>
                      </a:r>
                    </a:p>
                  </a:txBody>
                  <a:tcPr marL="0" marR="0" marT="0" marB="0"/>
                </a:tc>
              </a:tr>
              <a:tr h="213393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 err="1">
                          <a:effectLst/>
                          <a:latin typeface="+mn-lt"/>
                        </a:rPr>
                        <a:t>levofloxacine</a:t>
                      </a:r>
                      <a:endParaRPr lang="fr-F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[1,5 - 9,7]</a:t>
                      </a:r>
                    </a:p>
                  </a:txBody>
                  <a:tcPr marL="0" marR="0" marT="0" marB="0"/>
                </a:tc>
              </a:tr>
              <a:tr h="213393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Imidazoles</a:t>
                      </a:r>
                      <a:endParaRPr lang="fr-F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34,6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[12,0 - 65,9]</a:t>
                      </a:r>
                    </a:p>
                  </a:txBody>
                  <a:tcPr marL="0" marR="0" marT="0" marB="0"/>
                </a:tc>
              </a:tr>
              <a:tr h="213393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Aminosides</a:t>
                      </a:r>
                      <a:endParaRPr lang="fr-F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[12,0 - 36,4]</a:t>
                      </a:r>
                    </a:p>
                  </a:txBody>
                  <a:tcPr marL="0" marR="0" marT="0" marB="0"/>
                </a:tc>
              </a:tr>
              <a:tr h="213393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MLS*</a:t>
                      </a:r>
                      <a:endParaRPr lang="fr-F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[9,1 - 21,9]</a:t>
                      </a:r>
                    </a:p>
                  </a:txBody>
                  <a:tcPr marL="0" marR="0" marT="0" marB="0"/>
                </a:tc>
              </a:tr>
              <a:tr h="213393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Macrolides</a:t>
                      </a:r>
                      <a:endParaRPr lang="fr-F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[1,7 - 8,9]</a:t>
                      </a:r>
                    </a:p>
                  </a:txBody>
                  <a:tcPr marL="0" marR="0" marT="0" marB="0"/>
                </a:tc>
              </a:tr>
              <a:tr h="213393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Anti-SARM**</a:t>
                      </a:r>
                      <a:endParaRPr lang="fr-F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[3,7 - 15,6]</a:t>
                      </a:r>
                    </a:p>
                  </a:txBody>
                  <a:tcPr marL="0" marR="0" marT="0" marB="0"/>
                </a:tc>
              </a:tr>
              <a:tr h="213393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Glycopeptides</a:t>
                      </a:r>
                      <a:endParaRPr lang="fr-F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[3,0 - 11,7]</a:t>
                      </a:r>
                    </a:p>
                  </a:txBody>
                  <a:tcPr marL="0" marR="0" marT="0" marB="0"/>
                </a:tc>
              </a:tr>
              <a:tr h="213393">
                <a:tc>
                  <a:txBody>
                    <a:bodyPr/>
                    <a:lstStyle/>
                    <a:p>
                      <a:pPr lvl="1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vancomycine</a:t>
                      </a:r>
                      <a:endParaRPr lang="fr-F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[2,8 - 11,7]</a:t>
                      </a:r>
                    </a:p>
                  </a:txBody>
                  <a:tcPr marL="0" marR="0" marT="0" marB="0"/>
                </a:tc>
              </a:tr>
              <a:tr h="213393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Sulfamides</a:t>
                      </a:r>
                      <a:endParaRPr lang="fr-F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[2,3 - 11,0]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631825" y="6427788"/>
            <a:ext cx="7345363" cy="4302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50" dirty="0">
                <a:latin typeface="+mn-lt"/>
                <a:cs typeface="+mn-cs"/>
              </a:rPr>
              <a:t>*Macrolides, </a:t>
            </a:r>
            <a:r>
              <a:rPr lang="fr-FR" sz="1050" dirty="0" err="1">
                <a:latin typeface="+mn-lt"/>
                <a:cs typeface="+mn-cs"/>
              </a:rPr>
              <a:t>Lincosamides</a:t>
            </a:r>
            <a:r>
              <a:rPr lang="fr-FR" sz="1050" dirty="0">
                <a:latin typeface="+mn-lt"/>
                <a:cs typeface="+mn-cs"/>
              </a:rPr>
              <a:t>, </a:t>
            </a:r>
            <a:r>
              <a:rPr lang="fr-FR" sz="1050" dirty="0" err="1">
                <a:latin typeface="+mn-lt"/>
                <a:cs typeface="+mn-cs"/>
              </a:rPr>
              <a:t>Streptogramines</a:t>
            </a:r>
            <a:endParaRPr lang="fr-FR" sz="1050" dirty="0"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50" dirty="0">
                <a:latin typeface="+mn-lt"/>
                <a:cs typeface="+mn-cs"/>
              </a:rPr>
              <a:t>**Anti-SARM : Glycopeptides + </a:t>
            </a:r>
            <a:r>
              <a:rPr lang="fr-FR" sz="1050" dirty="0" err="1">
                <a:latin typeface="+mn-lt"/>
                <a:cs typeface="+mn-cs"/>
              </a:rPr>
              <a:t>linezolide</a:t>
            </a:r>
            <a:r>
              <a:rPr lang="fr-FR" sz="1050" dirty="0">
                <a:latin typeface="+mn-lt"/>
                <a:cs typeface="+mn-cs"/>
              </a:rPr>
              <a:t> + </a:t>
            </a:r>
            <a:r>
              <a:rPr lang="fr-FR" sz="1050" dirty="0" err="1">
                <a:latin typeface="+mn-lt"/>
                <a:cs typeface="+mn-cs"/>
              </a:rPr>
              <a:t>daptomycine</a:t>
            </a:r>
            <a:endParaRPr lang="fr-FR" sz="1050" dirty="0">
              <a:latin typeface="+mn-lt"/>
              <a:cs typeface="+mn-c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4475"/>
            <a:ext cx="7239000" cy="8767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Consommations en chirurgie AMULATOIRE (n=25)</a:t>
            </a:r>
            <a:endParaRPr lang="fr-FR" dirty="0"/>
          </a:p>
        </p:txBody>
      </p:sp>
      <p:sp>
        <p:nvSpPr>
          <p:cNvPr id="43011" name="Espace réservé du pied de page 2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chemeClr val="tx2"/>
                </a:solidFill>
              </a:rPr>
              <a:t>Réseau ATB Paris-Nord : résultats 2015</a:t>
            </a:r>
            <a:endParaRPr lang="en-US" altLang="fr-FR" dirty="0" err="1" smtClean="0">
              <a:solidFill>
                <a:schemeClr val="tx2"/>
              </a:solidFill>
            </a:endParaRPr>
          </a:p>
        </p:txBody>
      </p:sp>
      <p:sp>
        <p:nvSpPr>
          <p:cNvPr id="43012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2F2AF70-D649-49C1-928E-D4327CA9D53B}" type="slidenum">
              <a:rPr lang="en-US" altLang="fr-F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32</a:t>
            </a:fld>
            <a:endParaRPr lang="en-US" altLang="fr-FR" smtClean="0">
              <a:solidFill>
                <a:schemeClr val="tx2"/>
              </a:solidFill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8942474"/>
              </p:ext>
            </p:extLst>
          </p:nvPr>
        </p:nvGraphicFramePr>
        <p:xfrm>
          <a:off x="579438" y="980728"/>
          <a:ext cx="7056437" cy="54534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81771"/>
                <a:gridCol w="1537333"/>
                <a:gridCol w="1537333"/>
              </a:tblGrid>
              <a:tr h="331982"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Molécules</a:t>
                      </a:r>
                      <a:endParaRPr lang="fr-FR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Médiane</a:t>
                      </a:r>
                      <a:endParaRPr lang="fr-FR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[p25-p75]</a:t>
                      </a:r>
                      <a:endParaRPr lang="fr-FR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>
                    <a:solidFill>
                      <a:schemeClr val="accent2"/>
                    </a:solidFill>
                  </a:tcPr>
                </a:tc>
              </a:tr>
              <a:tr h="213393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CONSOMMATION TOTALE</a:t>
                      </a:r>
                      <a:endParaRPr lang="fr-F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52,3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[10,4 - 116,5]</a:t>
                      </a:r>
                    </a:p>
                  </a:txBody>
                  <a:tcPr marL="0" marR="0" marT="0" marB="0"/>
                </a:tc>
              </a:tr>
              <a:tr h="213393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β-lactamines</a:t>
                      </a:r>
                      <a:endParaRPr lang="fr-F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[4,3 - 52,4]</a:t>
                      </a:r>
                    </a:p>
                  </a:txBody>
                  <a:tcPr marL="0" marR="0" marT="0" marB="0"/>
                </a:tc>
              </a:tr>
              <a:tr h="213393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 err="1">
                          <a:effectLst/>
                          <a:latin typeface="+mn-lt"/>
                        </a:rPr>
                        <a:t>Penicillines</a:t>
                      </a:r>
                      <a:endParaRPr lang="fr-F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[4,3 - 49,9]</a:t>
                      </a:r>
                    </a:p>
                  </a:txBody>
                  <a:tcPr marL="0" marR="0" marT="0" marB="0"/>
                </a:tc>
              </a:tr>
              <a:tr h="213393">
                <a:tc>
                  <a:txBody>
                    <a:bodyPr/>
                    <a:lstStyle/>
                    <a:p>
                      <a:pPr lvl="1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amoxicilline - </a:t>
                      </a:r>
                      <a:r>
                        <a:rPr lang="fr-FR" sz="1400" dirty="0" err="1">
                          <a:effectLst/>
                          <a:latin typeface="+mn-lt"/>
                        </a:rPr>
                        <a:t>ac</a:t>
                      </a:r>
                      <a:r>
                        <a:rPr lang="fr-FR" sz="1400" dirty="0">
                          <a:effectLst/>
                          <a:latin typeface="+mn-lt"/>
                        </a:rPr>
                        <a:t> clavulanique</a:t>
                      </a:r>
                      <a:endParaRPr lang="fr-F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[1,4 - 27,1]</a:t>
                      </a:r>
                    </a:p>
                  </a:txBody>
                  <a:tcPr marL="0" marR="0" marT="0" marB="0"/>
                </a:tc>
              </a:tr>
              <a:tr h="213393">
                <a:tc>
                  <a:txBody>
                    <a:bodyPr/>
                    <a:lstStyle/>
                    <a:p>
                      <a:pPr lvl="1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 err="1">
                          <a:effectLst/>
                          <a:latin typeface="+mn-lt"/>
                        </a:rPr>
                        <a:t>Penicillines</a:t>
                      </a:r>
                      <a:r>
                        <a:rPr lang="fr-FR" sz="1400" dirty="0">
                          <a:effectLst/>
                          <a:latin typeface="+mn-lt"/>
                        </a:rPr>
                        <a:t> A</a:t>
                      </a:r>
                      <a:endParaRPr lang="fr-F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[2,2 - 31,0]</a:t>
                      </a:r>
                    </a:p>
                  </a:txBody>
                  <a:tcPr marL="0" marR="0" marT="0" marB="0"/>
                </a:tc>
              </a:tr>
              <a:tr h="213393">
                <a:tc>
                  <a:txBody>
                    <a:bodyPr/>
                    <a:lstStyle/>
                    <a:p>
                      <a:pPr lvl="1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effectLst/>
                          <a:latin typeface="+mn-lt"/>
                        </a:rPr>
                        <a:t>piperacilline</a:t>
                      </a:r>
                      <a:r>
                        <a:rPr lang="en-GB" sz="1400" dirty="0">
                          <a:effectLst/>
                          <a:latin typeface="+mn-lt"/>
                        </a:rPr>
                        <a:t> - </a:t>
                      </a:r>
                      <a:r>
                        <a:rPr lang="en-GB" sz="1400" dirty="0" err="1">
                          <a:effectLst/>
                          <a:latin typeface="+mn-lt"/>
                        </a:rPr>
                        <a:t>tazobactam</a:t>
                      </a:r>
                      <a:endParaRPr lang="fr-F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[0,0 - 0,0]</a:t>
                      </a:r>
                    </a:p>
                  </a:txBody>
                  <a:tcPr marL="0" marR="0" marT="0" marB="0"/>
                </a:tc>
              </a:tr>
              <a:tr h="213393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C1G (dont J01DC04)</a:t>
                      </a:r>
                      <a:endParaRPr lang="fr-F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[0,0 - 0,9]</a:t>
                      </a:r>
                    </a:p>
                  </a:txBody>
                  <a:tcPr marL="0" marR="0" marT="0" marB="0"/>
                </a:tc>
              </a:tr>
              <a:tr h="213393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C2G (sauf J01DC04 et J01DC07)</a:t>
                      </a:r>
                      <a:endParaRPr lang="fr-F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[0,0 - 0,0]</a:t>
                      </a:r>
                    </a:p>
                  </a:txBody>
                  <a:tcPr marL="0" marR="0" marT="0" marB="0"/>
                </a:tc>
              </a:tr>
              <a:tr h="213393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C3G (dont J01DC07 et J01DE)</a:t>
                      </a:r>
                      <a:endParaRPr lang="fr-F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[0,0 - 0,5]</a:t>
                      </a:r>
                    </a:p>
                  </a:txBody>
                  <a:tcPr marL="0" marR="0" marT="0" marB="0"/>
                </a:tc>
              </a:tr>
              <a:tr h="213393">
                <a:tc>
                  <a:txBody>
                    <a:bodyPr/>
                    <a:lstStyle/>
                    <a:p>
                      <a:pPr lvl="1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C3G Inj. inactives sur </a:t>
                      </a:r>
                      <a:r>
                        <a:rPr lang="fr-FR" sz="1400" i="1" dirty="0">
                          <a:effectLst/>
                          <a:latin typeface="+mn-lt"/>
                        </a:rPr>
                        <a:t>P. </a:t>
                      </a:r>
                      <a:r>
                        <a:rPr lang="fr-FR" sz="1400" i="1" dirty="0" err="1">
                          <a:effectLst/>
                          <a:latin typeface="+mn-lt"/>
                        </a:rPr>
                        <a:t>aeruginosa</a:t>
                      </a:r>
                      <a:endParaRPr lang="fr-FR" sz="1400" i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[0,0 - 0,5]</a:t>
                      </a:r>
                    </a:p>
                  </a:txBody>
                  <a:tcPr marL="0" marR="0" marT="0" marB="0"/>
                </a:tc>
              </a:tr>
              <a:tr h="213393">
                <a:tc>
                  <a:txBody>
                    <a:bodyPr/>
                    <a:lstStyle/>
                    <a:p>
                      <a:pPr lvl="1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C3G Inj. actives sur </a:t>
                      </a:r>
                      <a:r>
                        <a:rPr lang="fr-FR" sz="1400" i="1" dirty="0">
                          <a:effectLst/>
                          <a:latin typeface="+mn-lt"/>
                        </a:rPr>
                        <a:t>P. </a:t>
                      </a:r>
                      <a:r>
                        <a:rPr lang="fr-FR" sz="1400" i="1" dirty="0" err="1">
                          <a:effectLst/>
                          <a:latin typeface="+mn-lt"/>
                        </a:rPr>
                        <a:t>aeruginosa</a:t>
                      </a:r>
                      <a:endParaRPr lang="fr-FR" sz="1400" i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[0,0 - 0,0]</a:t>
                      </a:r>
                    </a:p>
                  </a:txBody>
                  <a:tcPr marL="0" marR="0" marT="0" marB="0"/>
                </a:tc>
              </a:tr>
              <a:tr h="213393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 err="1">
                          <a:effectLst/>
                          <a:latin typeface="+mn-lt"/>
                        </a:rPr>
                        <a:t>Penemes</a:t>
                      </a:r>
                      <a:endParaRPr lang="fr-F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[0,0 - 0,0]</a:t>
                      </a:r>
                    </a:p>
                  </a:txBody>
                  <a:tcPr marL="0" marR="0" marT="0" marB="0"/>
                </a:tc>
              </a:tr>
              <a:tr h="213393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Fluoroquinolones</a:t>
                      </a:r>
                      <a:endParaRPr lang="fr-F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[0,0 - 8,9]</a:t>
                      </a:r>
                    </a:p>
                  </a:txBody>
                  <a:tcPr marL="0" marR="0" marT="0" marB="0"/>
                </a:tc>
              </a:tr>
              <a:tr h="213393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 err="1">
                          <a:effectLst/>
                          <a:latin typeface="+mn-lt"/>
                        </a:rPr>
                        <a:t>ofloxacine</a:t>
                      </a:r>
                      <a:endParaRPr lang="fr-F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[0,0 - 2,6]</a:t>
                      </a:r>
                    </a:p>
                  </a:txBody>
                  <a:tcPr marL="0" marR="0" marT="0" marB="0"/>
                </a:tc>
              </a:tr>
              <a:tr h="213393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ciprofloxacine</a:t>
                      </a:r>
                      <a:endParaRPr lang="fr-F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[0,0 - 0,0]</a:t>
                      </a:r>
                    </a:p>
                  </a:txBody>
                  <a:tcPr marL="0" marR="0" marT="0" marB="0"/>
                </a:tc>
              </a:tr>
              <a:tr h="213393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 err="1">
                          <a:effectLst/>
                          <a:latin typeface="+mn-lt"/>
                        </a:rPr>
                        <a:t>levofloxacine</a:t>
                      </a:r>
                      <a:endParaRPr lang="fr-F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[0,0 - 2,8]</a:t>
                      </a:r>
                    </a:p>
                  </a:txBody>
                  <a:tcPr marL="0" marR="0" marT="0" marB="0"/>
                </a:tc>
              </a:tr>
              <a:tr h="213393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Imidazoles</a:t>
                      </a:r>
                      <a:endParaRPr lang="fr-F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[0,0 - 1,0]</a:t>
                      </a:r>
                    </a:p>
                  </a:txBody>
                  <a:tcPr marL="0" marR="0" marT="0" marB="0"/>
                </a:tc>
              </a:tr>
              <a:tr h="213393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Aminosides</a:t>
                      </a:r>
                      <a:endParaRPr lang="fr-F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[0,0 - 1,0]</a:t>
                      </a:r>
                    </a:p>
                  </a:txBody>
                  <a:tcPr marL="0" marR="0" marT="0" marB="0"/>
                </a:tc>
              </a:tr>
              <a:tr h="213393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MLS*</a:t>
                      </a:r>
                      <a:endParaRPr lang="fr-F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[0,0 - 3,1]</a:t>
                      </a:r>
                    </a:p>
                  </a:txBody>
                  <a:tcPr marL="0" marR="0" marT="0" marB="0"/>
                </a:tc>
              </a:tr>
              <a:tr h="213393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Macrolides</a:t>
                      </a:r>
                      <a:endParaRPr lang="fr-F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[0,0 - 0,6]</a:t>
                      </a:r>
                    </a:p>
                  </a:txBody>
                  <a:tcPr marL="0" marR="0" marT="0" marB="0"/>
                </a:tc>
              </a:tr>
              <a:tr h="213393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Anti-SARM**</a:t>
                      </a:r>
                      <a:endParaRPr lang="fr-F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[0,0 - 0,1]</a:t>
                      </a:r>
                    </a:p>
                  </a:txBody>
                  <a:tcPr marL="0" marR="0" marT="0" marB="0"/>
                </a:tc>
              </a:tr>
              <a:tr h="213393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Glycopeptides</a:t>
                      </a:r>
                      <a:endParaRPr lang="fr-F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[0,0 - 0,1]</a:t>
                      </a:r>
                    </a:p>
                  </a:txBody>
                  <a:tcPr marL="0" marR="0" marT="0" marB="0"/>
                </a:tc>
              </a:tr>
              <a:tr h="213393">
                <a:tc>
                  <a:txBody>
                    <a:bodyPr/>
                    <a:lstStyle/>
                    <a:p>
                      <a:pPr lvl="1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vancomycine</a:t>
                      </a:r>
                      <a:endParaRPr lang="fr-F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[0,0 - 0,1]</a:t>
                      </a:r>
                    </a:p>
                  </a:txBody>
                  <a:tcPr marL="0" marR="0" marT="0" marB="0"/>
                </a:tc>
              </a:tr>
              <a:tr h="213393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Sulfamides</a:t>
                      </a:r>
                      <a:endParaRPr lang="fr-F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[0,0 - 0,0]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467544" y="6427788"/>
            <a:ext cx="7345363" cy="41549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50" dirty="0">
                <a:latin typeface="+mn-lt"/>
                <a:cs typeface="+mn-cs"/>
              </a:rPr>
              <a:t>*Macrolides, </a:t>
            </a:r>
            <a:r>
              <a:rPr lang="fr-FR" sz="1050" dirty="0" err="1">
                <a:latin typeface="+mn-lt"/>
                <a:cs typeface="+mn-cs"/>
              </a:rPr>
              <a:t>Lincosamides</a:t>
            </a:r>
            <a:r>
              <a:rPr lang="fr-FR" sz="1050" dirty="0">
                <a:latin typeface="+mn-lt"/>
                <a:cs typeface="+mn-cs"/>
              </a:rPr>
              <a:t>, </a:t>
            </a:r>
            <a:r>
              <a:rPr lang="fr-FR" sz="1050" dirty="0" err="1" smtClean="0">
                <a:latin typeface="+mn-lt"/>
                <a:cs typeface="+mn-cs"/>
              </a:rPr>
              <a:t>Streptogramines</a:t>
            </a:r>
            <a:r>
              <a:rPr lang="fr-FR" sz="1050" dirty="0" smtClean="0">
                <a:latin typeface="+mn-lt"/>
                <a:cs typeface="+mn-cs"/>
              </a:rPr>
              <a:t>   </a:t>
            </a:r>
            <a:r>
              <a:rPr lang="fr-FR" sz="1050" dirty="0"/>
              <a:t>**Anti-SARM : Glycopeptides + </a:t>
            </a:r>
            <a:r>
              <a:rPr lang="fr-FR" sz="1050" dirty="0" err="1"/>
              <a:t>linezolide</a:t>
            </a:r>
            <a:r>
              <a:rPr lang="fr-FR" sz="1050" dirty="0"/>
              <a:t> + </a:t>
            </a:r>
            <a:r>
              <a:rPr lang="fr-FR" sz="1050" dirty="0" err="1"/>
              <a:t>daptomycine</a:t>
            </a:r>
            <a:endParaRPr lang="fr-FR" sz="1050" dirty="0"/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05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997463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Espace réservé du contenu 2"/>
          <p:cNvSpPr>
            <a:spLocks noGrp="1"/>
          </p:cNvSpPr>
          <p:nvPr>
            <p:ph idx="1"/>
          </p:nvPr>
        </p:nvSpPr>
        <p:spPr>
          <a:xfrm>
            <a:off x="457200" y="765175"/>
            <a:ext cx="7859713" cy="5691188"/>
          </a:xfrm>
        </p:spPr>
        <p:txBody>
          <a:bodyPr/>
          <a:lstStyle/>
          <a:p>
            <a:pPr eaLnBrk="1" hangingPunct="1"/>
            <a:r>
              <a:rPr lang="fr-FR" altLang="fr-FR" smtClean="0"/>
              <a:t>Médecine, chirurgie</a:t>
            </a:r>
          </a:p>
          <a:p>
            <a:pPr eaLnBrk="1" hangingPunct="1"/>
            <a:endParaRPr lang="fr-FR" altLang="fr-FR" smtClean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Consommations de céphalosporines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44035" name="Espace réservé du pied de page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chemeClr val="tx2"/>
                </a:solidFill>
              </a:rPr>
              <a:t>Réseau ATB Paris-Nord : résultats 2015</a:t>
            </a:r>
            <a:endParaRPr lang="en-US" altLang="fr-FR" dirty="0" err="1" smtClean="0">
              <a:solidFill>
                <a:schemeClr val="tx2"/>
              </a:solidFill>
            </a:endParaRPr>
          </a:p>
        </p:txBody>
      </p:sp>
      <p:sp>
        <p:nvSpPr>
          <p:cNvPr id="44036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7AEB12B-CAC1-4B8B-B8CC-2CF6F70B70C3}" type="slidenum">
              <a:rPr lang="en-US" altLang="fr-F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33</a:t>
            </a:fld>
            <a:endParaRPr lang="en-US" altLang="fr-FR" smtClean="0">
              <a:solidFill>
                <a:schemeClr val="tx2"/>
              </a:solidFill>
            </a:endParaRPr>
          </a:p>
        </p:txBody>
      </p:sp>
      <p:pic>
        <p:nvPicPr>
          <p:cNvPr id="4403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412875"/>
            <a:ext cx="6651625" cy="4868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Espace réservé du contenu 2"/>
          <p:cNvSpPr>
            <a:spLocks noGrp="1"/>
          </p:cNvSpPr>
          <p:nvPr>
            <p:ph idx="1"/>
          </p:nvPr>
        </p:nvSpPr>
        <p:spPr>
          <a:xfrm>
            <a:off x="457200" y="765175"/>
            <a:ext cx="7859713" cy="5691188"/>
          </a:xfrm>
        </p:spPr>
        <p:txBody>
          <a:bodyPr/>
          <a:lstStyle/>
          <a:p>
            <a:pPr eaLnBrk="1" hangingPunct="1"/>
            <a:r>
              <a:rPr lang="fr-FR" altLang="fr-FR" dirty="0"/>
              <a:t>Chirurgie ambulatoire</a:t>
            </a:r>
          </a:p>
          <a:p>
            <a:pPr eaLnBrk="1" hangingPunct="1"/>
            <a:endParaRPr lang="fr-FR" altLang="fr-FR" dirty="0" smtClean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Consommations de céphalosporines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44035" name="Espace réservé du pied de page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chemeClr val="tx2"/>
                </a:solidFill>
              </a:rPr>
              <a:t>Réseau ATB Paris-Nord : résultats 2015</a:t>
            </a:r>
            <a:endParaRPr lang="en-US" altLang="fr-FR" dirty="0" err="1" smtClean="0">
              <a:solidFill>
                <a:schemeClr val="tx2"/>
              </a:solidFill>
            </a:endParaRPr>
          </a:p>
        </p:txBody>
      </p:sp>
      <p:sp>
        <p:nvSpPr>
          <p:cNvPr id="44036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7AEB12B-CAC1-4B8B-B8CC-2CF6F70B70C3}" type="slidenum">
              <a:rPr lang="en-US" altLang="fr-F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34</a:t>
            </a:fld>
            <a:endParaRPr lang="en-US" altLang="fr-FR" smtClean="0">
              <a:solidFill>
                <a:schemeClr val="tx2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12776"/>
            <a:ext cx="6651284" cy="4868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905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Consommations de B-lactamines </a:t>
            </a:r>
            <a:br>
              <a:rPr lang="fr-FR" dirty="0" smtClean="0"/>
            </a:br>
            <a:r>
              <a:rPr lang="fr-FR" dirty="0" smtClean="0"/>
              <a:t>ne couvrant pas </a:t>
            </a:r>
            <a:r>
              <a:rPr lang="fr-FR" i="1" dirty="0" smtClean="0"/>
              <a:t>P. </a:t>
            </a:r>
            <a:r>
              <a:rPr lang="fr-FR" i="1" dirty="0" err="1" smtClean="0"/>
              <a:t>aeruginosa</a:t>
            </a:r>
            <a:endParaRPr lang="fr-FR" i="1" dirty="0"/>
          </a:p>
        </p:txBody>
      </p:sp>
      <p:sp>
        <p:nvSpPr>
          <p:cNvPr id="45059" name="Espace réservé du contenu 2"/>
          <p:cNvSpPr>
            <a:spLocks noGrp="1"/>
          </p:cNvSpPr>
          <p:nvPr>
            <p:ph idx="1"/>
          </p:nvPr>
        </p:nvSpPr>
        <p:spPr>
          <a:xfrm>
            <a:off x="457200" y="1196975"/>
            <a:ext cx="7859713" cy="5259388"/>
          </a:xfrm>
        </p:spPr>
        <p:txBody>
          <a:bodyPr/>
          <a:lstStyle/>
          <a:p>
            <a:pPr eaLnBrk="1" hangingPunct="1"/>
            <a:r>
              <a:rPr lang="fr-FR" altLang="fr-FR" smtClean="0"/>
              <a:t>Médecine, chirurgie</a:t>
            </a:r>
          </a:p>
          <a:p>
            <a:pPr eaLnBrk="1" hangingPunct="1"/>
            <a:endParaRPr lang="fr-FR" altLang="fr-FR" smtClean="0"/>
          </a:p>
        </p:txBody>
      </p:sp>
      <p:sp>
        <p:nvSpPr>
          <p:cNvPr id="4506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AFB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600"/>
              </a:spcBef>
              <a:buClr>
                <a:srgbClr val="7030A0"/>
              </a:buClr>
              <a:buSzPct val="73000"/>
              <a:buFont typeface="Wingdings 2" pitchFamily="18" charset="2"/>
              <a:buChar char=""/>
              <a:defRPr sz="2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itchFamily="18" charset="2"/>
              <a:buChar char=""/>
              <a:defRPr sz="2300">
                <a:solidFill>
                  <a:srgbClr val="6C6C6C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itchFamily="18" charset="2"/>
              <a:buChar char=""/>
              <a:defRPr sz="2000">
                <a:solidFill>
                  <a:srgbClr val="6C6C6C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>
                <a:solidFill>
                  <a:srgbClr val="000000"/>
                </a:solidFill>
                <a:latin typeface="Arial" charset="0"/>
              </a:rPr>
              <a:t/>
            </a:r>
            <a:br>
              <a:rPr lang="fr-FR" altLang="fr-FR" sz="1800">
                <a:solidFill>
                  <a:srgbClr val="000000"/>
                </a:solidFill>
                <a:latin typeface="Arial" charset="0"/>
              </a:rPr>
            </a:br>
            <a:endParaRPr lang="fr-FR" altLang="fr-FR" sz="1800">
              <a:latin typeface="Arial" charset="0"/>
            </a:endParaRPr>
          </a:p>
        </p:txBody>
      </p:sp>
      <p:sp>
        <p:nvSpPr>
          <p:cNvPr id="45061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chemeClr val="tx2"/>
                </a:solidFill>
              </a:rPr>
              <a:t>Réseau ATB Paris-Nord : résultats 2015</a:t>
            </a:r>
            <a:endParaRPr lang="en-US" altLang="fr-FR" dirty="0" err="1" smtClean="0">
              <a:solidFill>
                <a:schemeClr val="tx2"/>
              </a:solidFill>
            </a:endParaRPr>
          </a:p>
        </p:txBody>
      </p:sp>
      <p:sp>
        <p:nvSpPr>
          <p:cNvPr id="45062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AC5DB1-0E35-4946-9987-F0AC8B3E1BF3}" type="slidenum">
              <a:rPr lang="en-US" altLang="fr-F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35</a:t>
            </a:fld>
            <a:endParaRPr lang="en-US" altLang="fr-FR" smtClean="0">
              <a:solidFill>
                <a:schemeClr val="tx2"/>
              </a:solidFill>
            </a:endParaRPr>
          </a:p>
        </p:txBody>
      </p:sp>
      <p:pic>
        <p:nvPicPr>
          <p:cNvPr id="45063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700213"/>
            <a:ext cx="6651625" cy="4868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Consommations de B-lactamines couvrant </a:t>
            </a:r>
            <a:r>
              <a:rPr lang="fr-FR" i="1" dirty="0" smtClean="0"/>
              <a:t>P. </a:t>
            </a:r>
            <a:r>
              <a:rPr lang="fr-FR" i="1" dirty="0" err="1" smtClean="0"/>
              <a:t>aeruginosa</a:t>
            </a:r>
            <a:endParaRPr lang="fr-FR" i="1" dirty="0"/>
          </a:p>
        </p:txBody>
      </p:sp>
      <p:sp>
        <p:nvSpPr>
          <p:cNvPr id="4608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52513"/>
            <a:ext cx="7859713" cy="5403850"/>
          </a:xfrm>
        </p:spPr>
        <p:txBody>
          <a:bodyPr/>
          <a:lstStyle/>
          <a:p>
            <a:pPr eaLnBrk="1" hangingPunct="1"/>
            <a:r>
              <a:rPr lang="fr-FR" altLang="fr-FR" dirty="0" smtClean="0"/>
              <a:t>Médecine, chirurgie</a:t>
            </a:r>
          </a:p>
          <a:p>
            <a:pPr eaLnBrk="1" hangingPunct="1"/>
            <a:endParaRPr lang="fr-FR" altLang="fr-FR" dirty="0" smtClean="0"/>
          </a:p>
        </p:txBody>
      </p:sp>
      <p:sp>
        <p:nvSpPr>
          <p:cNvPr id="46084" name="Espace réservé du pied de page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chemeClr val="tx2"/>
                </a:solidFill>
              </a:rPr>
              <a:t>Réseau ATB Paris-Nord : résultats 2015</a:t>
            </a:r>
            <a:endParaRPr lang="en-US" altLang="fr-FR" dirty="0" err="1" smtClean="0">
              <a:solidFill>
                <a:schemeClr val="tx2"/>
              </a:solidFill>
            </a:endParaRPr>
          </a:p>
        </p:txBody>
      </p:sp>
      <p:sp>
        <p:nvSpPr>
          <p:cNvPr id="46085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5B5AECE-B0E2-4080-BD2F-7DBE60270EFA}" type="slidenum">
              <a:rPr lang="en-US" altLang="fr-F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36</a:t>
            </a:fld>
            <a:endParaRPr lang="en-US" altLang="fr-FR" smtClean="0">
              <a:solidFill>
                <a:schemeClr val="tx2"/>
              </a:solidFill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526233"/>
            <a:ext cx="6651284" cy="4868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355160" cy="8767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Consommations en réanimation (n=43)</a:t>
            </a:r>
            <a:endParaRPr lang="fr-FR" dirty="0"/>
          </a:p>
        </p:txBody>
      </p:sp>
      <p:sp>
        <p:nvSpPr>
          <p:cNvPr id="47107" name="Espace réservé du pied de page 2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chemeClr val="tx2"/>
                </a:solidFill>
              </a:rPr>
              <a:t>Réseau ATB Paris-Nord : résultats 2015</a:t>
            </a:r>
            <a:endParaRPr lang="en-US" altLang="fr-FR" dirty="0" err="1" smtClean="0">
              <a:solidFill>
                <a:schemeClr val="tx2"/>
              </a:solidFill>
            </a:endParaRPr>
          </a:p>
        </p:txBody>
      </p:sp>
      <p:sp>
        <p:nvSpPr>
          <p:cNvPr id="47108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D5C26CC-EC03-4009-9D10-4D3699A3B641}" type="slidenum">
              <a:rPr lang="en-US" altLang="fr-F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37</a:t>
            </a:fld>
            <a:endParaRPr lang="en-US" altLang="fr-FR" smtClean="0">
              <a:solidFill>
                <a:schemeClr val="tx2"/>
              </a:solidFill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0762879"/>
              </p:ext>
            </p:extLst>
          </p:nvPr>
        </p:nvGraphicFramePr>
        <p:xfrm>
          <a:off x="900113" y="836613"/>
          <a:ext cx="6911975" cy="56941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00255"/>
                <a:gridCol w="1505860"/>
                <a:gridCol w="1505860"/>
              </a:tblGrid>
              <a:tr h="360139"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Molécules</a:t>
                      </a:r>
                      <a:endParaRPr lang="fr-FR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Médiane</a:t>
                      </a:r>
                      <a:endParaRPr lang="fr-FR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[p25-p75]</a:t>
                      </a:r>
                      <a:endParaRPr lang="fr-FR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ctr">
                    <a:solidFill>
                      <a:schemeClr val="accent2"/>
                    </a:solidFill>
                  </a:tcPr>
                </a:tc>
              </a:tr>
              <a:tr h="193249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+mn-lt"/>
                        </a:rPr>
                        <a:t>CONSOMMATION TOTALE</a:t>
                      </a:r>
                      <a:endParaRPr lang="fr-FR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1459,1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[1250 - 1610]</a:t>
                      </a:r>
                    </a:p>
                  </a:txBody>
                  <a:tcPr marL="0" marR="0" marT="0" marB="0"/>
                </a:tc>
              </a:tr>
              <a:tr h="193249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+mn-lt"/>
                        </a:rPr>
                        <a:t>β-lactamines</a:t>
                      </a:r>
                      <a:endParaRPr lang="fr-FR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869,5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[752,9 - 1053]</a:t>
                      </a:r>
                    </a:p>
                  </a:txBody>
                  <a:tcPr marL="0" marR="0" marT="0" marB="0"/>
                </a:tc>
              </a:tr>
              <a:tr h="193249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200" smtClean="0">
                          <a:effectLst/>
                          <a:latin typeface="+mn-lt"/>
                        </a:rPr>
                        <a:t>Pénicillines</a:t>
                      </a:r>
                      <a:endParaRPr lang="fr-FR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588,5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[478,2 - 722,6]</a:t>
                      </a:r>
                    </a:p>
                  </a:txBody>
                  <a:tcPr marL="0" marR="0" marT="0" marB="0"/>
                </a:tc>
              </a:tr>
              <a:tr h="193249">
                <a:tc>
                  <a:txBody>
                    <a:bodyPr/>
                    <a:lstStyle/>
                    <a:p>
                      <a:pPr lvl="1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+mn-lt"/>
                        </a:rPr>
                        <a:t>amoxicilline - </a:t>
                      </a:r>
                      <a:r>
                        <a:rPr lang="fr-FR" sz="1200" dirty="0" err="1">
                          <a:effectLst/>
                          <a:latin typeface="+mn-lt"/>
                        </a:rPr>
                        <a:t>ac</a:t>
                      </a:r>
                      <a:r>
                        <a:rPr lang="fr-FR" sz="1200" dirty="0">
                          <a:effectLst/>
                          <a:latin typeface="+mn-lt"/>
                        </a:rPr>
                        <a:t> clavulanique</a:t>
                      </a:r>
                      <a:endParaRPr lang="fr-FR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209,6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[136,7 - 268,6]</a:t>
                      </a:r>
                    </a:p>
                  </a:txBody>
                  <a:tcPr marL="0" marR="0" marT="0" marB="0"/>
                </a:tc>
              </a:tr>
              <a:tr h="193249">
                <a:tc>
                  <a:txBody>
                    <a:bodyPr/>
                    <a:lstStyle/>
                    <a:p>
                      <a:pPr lvl="1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 err="1">
                          <a:effectLst/>
                          <a:latin typeface="+mn-lt"/>
                        </a:rPr>
                        <a:t>Penicillines</a:t>
                      </a:r>
                      <a:r>
                        <a:rPr lang="fr-FR" sz="1200" dirty="0">
                          <a:effectLst/>
                          <a:latin typeface="+mn-lt"/>
                        </a:rPr>
                        <a:t> A</a:t>
                      </a:r>
                      <a:endParaRPr lang="fr-FR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190,4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[150,9 - 280,2]</a:t>
                      </a:r>
                    </a:p>
                  </a:txBody>
                  <a:tcPr marL="0" marR="0" marT="0" marB="0"/>
                </a:tc>
              </a:tr>
              <a:tr h="193249">
                <a:tc>
                  <a:txBody>
                    <a:bodyPr/>
                    <a:lstStyle/>
                    <a:p>
                      <a:pPr lvl="1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  <a:latin typeface="+mn-lt"/>
                        </a:rPr>
                        <a:t>piperacilline</a:t>
                      </a:r>
                      <a:r>
                        <a:rPr lang="en-GB" sz="1200" dirty="0">
                          <a:effectLst/>
                          <a:latin typeface="+mn-lt"/>
                        </a:rPr>
                        <a:t> - </a:t>
                      </a:r>
                      <a:r>
                        <a:rPr lang="en-GB" sz="1200" dirty="0" err="1">
                          <a:effectLst/>
                          <a:latin typeface="+mn-lt"/>
                        </a:rPr>
                        <a:t>tazobactam</a:t>
                      </a:r>
                      <a:endParaRPr lang="fr-FR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[70,9 - 123,9]</a:t>
                      </a:r>
                    </a:p>
                  </a:txBody>
                  <a:tcPr marL="0" marR="0" marT="0" marB="0"/>
                </a:tc>
              </a:tr>
              <a:tr h="193249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+mn-lt"/>
                        </a:rPr>
                        <a:t>C3G (dont J01DC07 et J01DE)</a:t>
                      </a:r>
                      <a:endParaRPr lang="fr-FR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191,5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[127,6 - 237,7]</a:t>
                      </a:r>
                    </a:p>
                  </a:txBody>
                  <a:tcPr marL="0" marR="0" marT="0" marB="0"/>
                </a:tc>
              </a:tr>
              <a:tr h="193249">
                <a:tc>
                  <a:txBody>
                    <a:bodyPr/>
                    <a:lstStyle/>
                    <a:p>
                      <a:pPr lvl="1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+mn-lt"/>
                        </a:rPr>
                        <a:t>C3G Inj. inactives sur </a:t>
                      </a:r>
                      <a:r>
                        <a:rPr lang="fr-FR" sz="1200" i="1" dirty="0">
                          <a:effectLst/>
                          <a:latin typeface="+mn-lt"/>
                        </a:rPr>
                        <a:t>P. </a:t>
                      </a:r>
                      <a:r>
                        <a:rPr lang="fr-FR" sz="1200" i="1" dirty="0" err="1">
                          <a:effectLst/>
                          <a:latin typeface="+mn-lt"/>
                        </a:rPr>
                        <a:t>aeruginosa</a:t>
                      </a:r>
                      <a:endParaRPr lang="fr-FR" sz="1200" i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104,4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[76,2 - 180,2]</a:t>
                      </a:r>
                    </a:p>
                  </a:txBody>
                  <a:tcPr marL="0" marR="0" marT="0" marB="0"/>
                </a:tc>
              </a:tr>
              <a:tr h="193249">
                <a:tc>
                  <a:txBody>
                    <a:bodyPr/>
                    <a:lstStyle/>
                    <a:p>
                      <a:pPr lvl="1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+mn-lt"/>
                        </a:rPr>
                        <a:t>C3G Inj. actives sur </a:t>
                      </a:r>
                      <a:r>
                        <a:rPr lang="fr-FR" sz="1200" i="1" dirty="0">
                          <a:effectLst/>
                          <a:latin typeface="+mn-lt"/>
                        </a:rPr>
                        <a:t>P. </a:t>
                      </a:r>
                      <a:r>
                        <a:rPr lang="fr-FR" sz="1200" i="1" dirty="0" err="1">
                          <a:effectLst/>
                          <a:latin typeface="+mn-lt"/>
                        </a:rPr>
                        <a:t>aeruginosa</a:t>
                      </a:r>
                      <a:endParaRPr lang="fr-FR" sz="1200" i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48,5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[26,5 - 85,3]</a:t>
                      </a:r>
                    </a:p>
                  </a:txBody>
                  <a:tcPr marL="0" marR="0" marT="0" marB="0"/>
                </a:tc>
              </a:tr>
              <a:tr h="193249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 err="1">
                          <a:effectLst/>
                          <a:latin typeface="+mn-lt"/>
                        </a:rPr>
                        <a:t>Penemes</a:t>
                      </a:r>
                      <a:endParaRPr lang="fr-FR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68,6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[34,0 - 103,0]</a:t>
                      </a:r>
                    </a:p>
                  </a:txBody>
                  <a:tcPr marL="0" marR="0" marT="0" marB="0"/>
                </a:tc>
              </a:tr>
              <a:tr h="193249">
                <a:tc>
                  <a:txBody>
                    <a:bodyPr/>
                    <a:lstStyle/>
                    <a:p>
                      <a:pPr lvl="1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 err="1" smtClean="0">
                          <a:effectLst/>
                          <a:latin typeface="+mn-lt"/>
                        </a:rPr>
                        <a:t>Imipénème</a:t>
                      </a:r>
                      <a:endParaRPr lang="fr-FR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45,9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[24,7 - 61,8]</a:t>
                      </a:r>
                    </a:p>
                  </a:txBody>
                  <a:tcPr marL="0" marR="0" marT="0" marB="0"/>
                </a:tc>
              </a:tr>
              <a:tr h="193249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+mn-lt"/>
                        </a:rPr>
                        <a:t>Fluoroquinolones</a:t>
                      </a:r>
                      <a:endParaRPr lang="fr-FR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102,1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[69,4 - 161,0]</a:t>
                      </a:r>
                    </a:p>
                  </a:txBody>
                  <a:tcPr marL="0" marR="0" marT="0" marB="0"/>
                </a:tc>
              </a:tr>
              <a:tr h="193249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 err="1" smtClean="0">
                          <a:effectLst/>
                          <a:latin typeface="+mn-lt"/>
                        </a:rPr>
                        <a:t>ofloxacine</a:t>
                      </a:r>
                      <a:endParaRPr lang="fr-FR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[8,5 - 39,9]</a:t>
                      </a:r>
                    </a:p>
                  </a:txBody>
                  <a:tcPr marL="0" marR="0" marT="0" marB="0"/>
                </a:tc>
              </a:tr>
              <a:tr h="193249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  <a:latin typeface="+mn-lt"/>
                        </a:rPr>
                        <a:t>Ciprofloxacine</a:t>
                      </a:r>
                      <a:endParaRPr lang="fr-FR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38,8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[29,8 - 79,9]</a:t>
                      </a:r>
                    </a:p>
                  </a:txBody>
                  <a:tcPr marL="0" marR="0" marT="0" marB="0"/>
                </a:tc>
              </a:tr>
              <a:tr h="193249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 err="1" smtClean="0">
                          <a:effectLst/>
                          <a:latin typeface="+mn-lt"/>
                        </a:rPr>
                        <a:t>lévofloxacine</a:t>
                      </a:r>
                      <a:endParaRPr lang="fr-FR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[8,9 - 31,0]</a:t>
                      </a:r>
                    </a:p>
                  </a:txBody>
                  <a:tcPr marL="0" marR="0" marT="0" marB="0"/>
                </a:tc>
              </a:tr>
              <a:tr h="193249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+mn-lt"/>
                        </a:rPr>
                        <a:t>Aminosides</a:t>
                      </a:r>
                      <a:endParaRPr lang="fr-FR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96,4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[77,2 - 141,0]</a:t>
                      </a:r>
                    </a:p>
                  </a:txBody>
                  <a:tcPr marL="0" marR="0" marT="0" marB="0"/>
                </a:tc>
              </a:tr>
              <a:tr h="1932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effectLst/>
                          <a:latin typeface="+mn-lt"/>
                        </a:rPr>
                        <a:t>MLS (</a:t>
                      </a:r>
                      <a:r>
                        <a:rPr lang="fr-FR" sz="1200" dirty="0" smtClean="0">
                          <a:latin typeface="+mn-lt"/>
                          <a:cs typeface="+mn-cs"/>
                        </a:rPr>
                        <a:t>Macrolides, </a:t>
                      </a:r>
                      <a:r>
                        <a:rPr lang="fr-FR" sz="1200" dirty="0" err="1" smtClean="0">
                          <a:latin typeface="+mn-lt"/>
                          <a:cs typeface="+mn-cs"/>
                        </a:rPr>
                        <a:t>Lincosamides</a:t>
                      </a:r>
                      <a:r>
                        <a:rPr lang="fr-FR" sz="1200" dirty="0" smtClean="0">
                          <a:latin typeface="+mn-lt"/>
                          <a:cs typeface="+mn-cs"/>
                        </a:rPr>
                        <a:t>, </a:t>
                      </a:r>
                      <a:r>
                        <a:rPr lang="fr-FR" sz="1200" dirty="0" err="1" smtClean="0">
                          <a:latin typeface="+mn-lt"/>
                          <a:cs typeface="+mn-cs"/>
                        </a:rPr>
                        <a:t>Streptogramines</a:t>
                      </a:r>
                      <a:r>
                        <a:rPr lang="fr-FR" sz="1200" dirty="0">
                          <a:effectLst/>
                          <a:latin typeface="+mn-lt"/>
                          <a:cs typeface="Times New Roman"/>
                        </a:rPr>
                        <a:t>)</a:t>
                      </a:r>
                      <a:endParaRPr lang="fr-FR" sz="1200" dirty="0" smtClean="0">
                        <a:latin typeface="+mn-lt"/>
                        <a:cs typeface="+mn-cs"/>
                      </a:endParaRPr>
                    </a:p>
                  </a:txBody>
                  <a:tcPr marL="44445" marR="44445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83,7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[66,2 - 117,1]</a:t>
                      </a:r>
                    </a:p>
                  </a:txBody>
                  <a:tcPr marL="0" marR="0" marT="0" marB="0"/>
                </a:tc>
              </a:tr>
              <a:tr h="193249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  <a:latin typeface="+mn-lt"/>
                        </a:rPr>
                        <a:t>     Macrolides</a:t>
                      </a:r>
                      <a:endParaRPr lang="fr-FR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72,5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[49,1 - 103,2]</a:t>
                      </a:r>
                    </a:p>
                  </a:txBody>
                  <a:tcPr marL="0" marR="0" marT="0" marB="0"/>
                </a:tc>
              </a:tr>
              <a:tr h="193249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  <a:latin typeface="+mn-lt"/>
                        </a:rPr>
                        <a:t>Anti-SARM</a:t>
                      </a:r>
                      <a:r>
                        <a:rPr lang="fr-FR" sz="1200" baseline="0" dirty="0" smtClean="0">
                          <a:effectLst/>
                          <a:latin typeface="+mn-lt"/>
                        </a:rPr>
                        <a:t> (</a:t>
                      </a:r>
                      <a:r>
                        <a:rPr lang="fr-FR" sz="1200" dirty="0" smtClean="0">
                          <a:latin typeface="+mn-lt"/>
                          <a:cs typeface="+mn-cs"/>
                        </a:rPr>
                        <a:t>Glycopeptides + </a:t>
                      </a:r>
                      <a:r>
                        <a:rPr lang="fr-FR" sz="1200" dirty="0" err="1" smtClean="0">
                          <a:latin typeface="+mn-lt"/>
                          <a:cs typeface="+mn-cs"/>
                        </a:rPr>
                        <a:t>linezolide</a:t>
                      </a:r>
                      <a:r>
                        <a:rPr lang="fr-FR" sz="1200" dirty="0" smtClean="0">
                          <a:latin typeface="+mn-lt"/>
                          <a:cs typeface="+mn-cs"/>
                        </a:rPr>
                        <a:t> + </a:t>
                      </a:r>
                      <a:r>
                        <a:rPr lang="fr-FR" sz="1200" dirty="0" err="1" smtClean="0">
                          <a:latin typeface="+mn-lt"/>
                          <a:cs typeface="+mn-cs"/>
                        </a:rPr>
                        <a:t>daptomycine</a:t>
                      </a:r>
                      <a:r>
                        <a:rPr lang="fr-FR" sz="1200" dirty="0" smtClean="0">
                          <a:latin typeface="+mn-lt"/>
                          <a:cs typeface="+mn-cs"/>
                        </a:rPr>
                        <a:t>)</a:t>
                      </a:r>
                      <a:endParaRPr lang="fr-FR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[35,3 - 90,2]</a:t>
                      </a:r>
                    </a:p>
                  </a:txBody>
                  <a:tcPr marL="0" marR="0" marT="0" marB="0"/>
                </a:tc>
              </a:tr>
              <a:tr h="193249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+mn-lt"/>
                        </a:rPr>
                        <a:t>Glycopeptides</a:t>
                      </a:r>
                      <a:endParaRPr lang="fr-FR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34,3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[21,9 - 60,8]</a:t>
                      </a:r>
                    </a:p>
                  </a:txBody>
                  <a:tcPr marL="0" marR="0" marT="0" marB="0"/>
                </a:tc>
              </a:tr>
              <a:tr h="193249">
                <a:tc>
                  <a:txBody>
                    <a:bodyPr/>
                    <a:lstStyle/>
                    <a:p>
                      <a:pPr lvl="1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+mn-lt"/>
                        </a:rPr>
                        <a:t>vancomycine</a:t>
                      </a:r>
                      <a:endParaRPr lang="fr-FR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34,3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[21,9 - 56,3]</a:t>
                      </a:r>
                    </a:p>
                  </a:txBody>
                  <a:tcPr marL="0" marR="0" marT="0" marB="0"/>
                </a:tc>
              </a:tr>
              <a:tr h="193249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 err="1">
                          <a:effectLst/>
                          <a:latin typeface="+mn-lt"/>
                        </a:rPr>
                        <a:t>Daptomycine</a:t>
                      </a:r>
                      <a:endParaRPr lang="fr-FR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[0,0 - 9,2]</a:t>
                      </a:r>
                    </a:p>
                  </a:txBody>
                  <a:tcPr marL="0" marR="0" marT="0" marB="0"/>
                </a:tc>
              </a:tr>
              <a:tr h="193249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 err="1">
                          <a:effectLst/>
                          <a:latin typeface="+mn-lt"/>
                        </a:rPr>
                        <a:t>Linezolide</a:t>
                      </a:r>
                      <a:endParaRPr lang="fr-FR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[3,9 - 23,2]</a:t>
                      </a:r>
                    </a:p>
                  </a:txBody>
                  <a:tcPr marL="0" marR="0" marT="0" marB="0"/>
                </a:tc>
              </a:tr>
              <a:tr h="193249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+mn-lt"/>
                        </a:rPr>
                        <a:t>Imidazoles</a:t>
                      </a:r>
                      <a:endParaRPr lang="fr-FR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49,5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[29,8 - 78,2]</a:t>
                      </a:r>
                    </a:p>
                  </a:txBody>
                  <a:tcPr marL="0" marR="0" marT="0" marB="0"/>
                </a:tc>
              </a:tr>
              <a:tr h="193249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+mn-lt"/>
                        </a:rPr>
                        <a:t>Sulfamides</a:t>
                      </a:r>
                      <a:endParaRPr lang="fr-FR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[18,0 - 60,3]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Consommations de B-lactamines </a:t>
            </a:r>
            <a:br>
              <a:rPr lang="fr-FR" dirty="0" smtClean="0"/>
            </a:br>
            <a:r>
              <a:rPr lang="fr-FR" dirty="0" smtClean="0"/>
              <a:t>ne couvrant pas </a:t>
            </a:r>
            <a:r>
              <a:rPr lang="fr-FR" i="1" dirty="0" smtClean="0"/>
              <a:t>P. </a:t>
            </a:r>
            <a:r>
              <a:rPr lang="fr-FR" i="1" dirty="0" err="1" smtClean="0"/>
              <a:t>aeruginosa</a:t>
            </a:r>
            <a:endParaRPr lang="fr-FR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96975"/>
            <a:ext cx="7859713" cy="52593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fr-FR" dirty="0" smtClean="0"/>
              <a:t>En réanimation</a:t>
            </a:r>
            <a:endParaRPr lang="fr-FR" dirty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fr-FR" dirty="0"/>
          </a:p>
        </p:txBody>
      </p:sp>
      <p:sp>
        <p:nvSpPr>
          <p:cNvPr id="48132" name="Espace réservé du pied de page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chemeClr val="tx2"/>
                </a:solidFill>
              </a:rPr>
              <a:t>Réseau ATB Paris-Nord : résultats 2015</a:t>
            </a:r>
            <a:endParaRPr lang="en-US" altLang="fr-FR" dirty="0" err="1" smtClean="0">
              <a:solidFill>
                <a:schemeClr val="tx2"/>
              </a:solidFill>
            </a:endParaRPr>
          </a:p>
        </p:txBody>
      </p:sp>
      <p:sp>
        <p:nvSpPr>
          <p:cNvPr id="48133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0EA5F23-9F6E-4A38-B4B1-85498D53E5A8}" type="slidenum">
              <a:rPr lang="en-US" altLang="fr-F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38</a:t>
            </a:fld>
            <a:endParaRPr lang="en-US" altLang="fr-FR" smtClean="0">
              <a:solidFill>
                <a:schemeClr val="tx2"/>
              </a:solidFill>
            </a:endParaRPr>
          </a:p>
        </p:txBody>
      </p:sp>
      <p:pic>
        <p:nvPicPr>
          <p:cNvPr id="48134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975" y="1747838"/>
            <a:ext cx="6651625" cy="4868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Consommations de B-lactamines couvrant </a:t>
            </a:r>
            <a:r>
              <a:rPr lang="fr-FR" i="1" dirty="0" smtClean="0"/>
              <a:t>P. </a:t>
            </a:r>
            <a:r>
              <a:rPr lang="fr-FR" i="1" dirty="0" err="1" smtClean="0"/>
              <a:t>aeruginosa</a:t>
            </a:r>
            <a:endParaRPr lang="fr-FR" i="1" dirty="0"/>
          </a:p>
        </p:txBody>
      </p:sp>
      <p:sp>
        <p:nvSpPr>
          <p:cNvPr id="49155" name="Espace réservé du contenu 2"/>
          <p:cNvSpPr>
            <a:spLocks noGrp="1"/>
          </p:cNvSpPr>
          <p:nvPr>
            <p:ph idx="1"/>
          </p:nvPr>
        </p:nvSpPr>
        <p:spPr>
          <a:xfrm>
            <a:off x="457200" y="1196975"/>
            <a:ext cx="7859713" cy="5259388"/>
          </a:xfrm>
        </p:spPr>
        <p:txBody>
          <a:bodyPr/>
          <a:lstStyle/>
          <a:p>
            <a:pPr eaLnBrk="1" hangingPunct="1"/>
            <a:r>
              <a:rPr lang="fr-FR" altLang="fr-FR" smtClean="0"/>
              <a:t>En réanimation</a:t>
            </a:r>
          </a:p>
          <a:p>
            <a:pPr eaLnBrk="1" hangingPunct="1"/>
            <a:endParaRPr lang="fr-FR" altLang="fr-FR" smtClean="0"/>
          </a:p>
        </p:txBody>
      </p:sp>
      <p:sp>
        <p:nvSpPr>
          <p:cNvPr id="49156" name="Espace réservé du pied de page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chemeClr val="tx2"/>
                </a:solidFill>
              </a:rPr>
              <a:t>Réseau ATB Paris-Nord : résultats 2015</a:t>
            </a:r>
            <a:endParaRPr lang="en-US" altLang="fr-FR" dirty="0" err="1" smtClean="0">
              <a:solidFill>
                <a:schemeClr val="tx2"/>
              </a:solidFill>
            </a:endParaRPr>
          </a:p>
        </p:txBody>
      </p:sp>
      <p:sp>
        <p:nvSpPr>
          <p:cNvPr id="49157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2C573A0-48E3-4C8B-A0FC-0F36C32E1584}" type="slidenum">
              <a:rPr lang="en-US" altLang="fr-F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39</a:t>
            </a:fld>
            <a:endParaRPr lang="en-US" altLang="fr-FR" smtClean="0">
              <a:solidFill>
                <a:schemeClr val="tx2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700808"/>
            <a:ext cx="6651284" cy="4868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Es participants (3)</a:t>
            </a:r>
            <a:endParaRPr lang="fr-FR" dirty="0"/>
          </a:p>
        </p:txBody>
      </p:sp>
      <p:sp>
        <p:nvSpPr>
          <p:cNvPr id="13315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0768"/>
            <a:ext cx="7859713" cy="5115595"/>
          </a:xfrm>
        </p:spPr>
        <p:txBody>
          <a:bodyPr/>
          <a:lstStyle/>
          <a:p>
            <a:pPr eaLnBrk="1" hangingPunct="1"/>
            <a:r>
              <a:rPr lang="fr-FR" altLang="fr-FR" dirty="0" smtClean="0"/>
              <a:t>Selon le statut: 31,1% public, 19,2% </a:t>
            </a:r>
            <a:r>
              <a:rPr lang="fr-FR" altLang="fr-FR" dirty="0" err="1" smtClean="0"/>
              <a:t>Espic</a:t>
            </a:r>
            <a:r>
              <a:rPr lang="fr-FR" altLang="fr-FR" dirty="0" smtClean="0"/>
              <a:t>, 49,7% privé</a:t>
            </a:r>
          </a:p>
          <a:p>
            <a:pPr eaLnBrk="1" hangingPunct="1"/>
            <a:r>
              <a:rPr lang="fr-FR" altLang="fr-FR" dirty="0" smtClean="0"/>
              <a:t>Participation par catégorie d’ES</a:t>
            </a:r>
          </a:p>
          <a:p>
            <a:pPr eaLnBrk="1" hangingPunct="1"/>
            <a:endParaRPr lang="fr-FR" altLang="fr-FR" dirty="0" smtClean="0"/>
          </a:p>
          <a:p>
            <a:pPr eaLnBrk="1" hangingPunct="1"/>
            <a:endParaRPr lang="fr-FR" altLang="fr-FR" dirty="0" smtClean="0"/>
          </a:p>
        </p:txBody>
      </p:sp>
      <p:sp>
        <p:nvSpPr>
          <p:cNvPr id="13317" name="Espace réservé du pied de page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chemeClr val="tx2"/>
                </a:solidFill>
              </a:rPr>
              <a:t>Réseau ATB Paris-Nord : résultats 2015</a:t>
            </a:r>
            <a:endParaRPr lang="en-US" altLang="fr-FR" dirty="0" err="1" smtClean="0">
              <a:solidFill>
                <a:schemeClr val="tx2"/>
              </a:solidFill>
            </a:endParaRPr>
          </a:p>
        </p:txBody>
      </p:sp>
      <p:sp>
        <p:nvSpPr>
          <p:cNvPr id="13318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E4FF9B-03DC-42E8-8AEC-24DA1A7D40D2}" type="slidenum">
              <a:rPr lang="en-US" altLang="fr-F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altLang="fr-FR" smtClean="0">
              <a:solidFill>
                <a:schemeClr val="tx2"/>
              </a:solidFill>
            </a:endParaRPr>
          </a:p>
        </p:txBody>
      </p:sp>
      <p:pic>
        <p:nvPicPr>
          <p:cNvPr id="3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2276475"/>
            <a:ext cx="4670425" cy="407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44624"/>
            <a:ext cx="7444680" cy="8767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Consommations de fluoroquinolones</a:t>
            </a:r>
            <a:endParaRPr lang="fr-FR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08050"/>
            <a:ext cx="7859713" cy="5548313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fr-FR" dirty="0" smtClean="0"/>
              <a:t>En réanimation</a:t>
            </a:r>
            <a:endParaRPr lang="fr-FR" dirty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fr-FR" dirty="0"/>
          </a:p>
        </p:txBody>
      </p:sp>
      <p:sp>
        <p:nvSpPr>
          <p:cNvPr id="50180" name="Espace réservé du pied de page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chemeClr val="tx2"/>
                </a:solidFill>
              </a:rPr>
              <a:t>Réseau ATB Paris-Nord : résultats 2015</a:t>
            </a:r>
            <a:endParaRPr lang="en-US" altLang="fr-FR" dirty="0" err="1" smtClean="0">
              <a:solidFill>
                <a:schemeClr val="tx2"/>
              </a:solidFill>
            </a:endParaRPr>
          </a:p>
        </p:txBody>
      </p:sp>
      <p:sp>
        <p:nvSpPr>
          <p:cNvPr id="50181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A566662-8B26-4081-ACD0-D16FF29FD5D4}" type="slidenum">
              <a:rPr lang="en-US" altLang="fr-F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40</a:t>
            </a:fld>
            <a:endParaRPr lang="en-US" altLang="fr-FR" smtClean="0">
              <a:solidFill>
                <a:schemeClr val="tx2"/>
              </a:solidFill>
            </a:endParaRPr>
          </a:p>
        </p:txBody>
      </p:sp>
      <p:pic>
        <p:nvPicPr>
          <p:cNvPr id="50182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1412875"/>
            <a:ext cx="6651625" cy="4868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0"/>
            <a:ext cx="7427168" cy="8767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2400" dirty="0" smtClean="0"/>
              <a:t>Consommations en gynéco-obstétrique (n=43)</a:t>
            </a:r>
            <a:endParaRPr lang="fr-FR" sz="2400" dirty="0"/>
          </a:p>
        </p:txBody>
      </p:sp>
      <p:sp>
        <p:nvSpPr>
          <p:cNvPr id="51203" name="Espace réservé du pied de page 2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chemeClr val="tx2"/>
                </a:solidFill>
              </a:rPr>
              <a:t>Réseau ATB Paris-Nord : résultats 2015</a:t>
            </a:r>
            <a:endParaRPr lang="en-US" altLang="fr-FR" dirty="0" err="1" smtClean="0">
              <a:solidFill>
                <a:schemeClr val="tx2"/>
              </a:solidFill>
            </a:endParaRPr>
          </a:p>
        </p:txBody>
      </p:sp>
      <p:sp>
        <p:nvSpPr>
          <p:cNvPr id="51204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C07163-7D84-476A-8043-3814EC3C9FC9}" type="slidenum">
              <a:rPr lang="en-US" altLang="fr-F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41</a:t>
            </a:fld>
            <a:endParaRPr lang="en-US" altLang="fr-FR" smtClean="0">
              <a:solidFill>
                <a:schemeClr val="tx2"/>
              </a:solidFill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3532478"/>
              </p:ext>
            </p:extLst>
          </p:nvPr>
        </p:nvGraphicFramePr>
        <p:xfrm>
          <a:off x="1085850" y="1052513"/>
          <a:ext cx="6870700" cy="47222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76966"/>
                <a:gridCol w="1496867"/>
                <a:gridCol w="1496867"/>
              </a:tblGrid>
              <a:tr h="576287"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Molécules</a:t>
                      </a:r>
                      <a:endParaRPr lang="fr-FR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6" marR="44446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Médiane</a:t>
                      </a:r>
                      <a:endParaRPr lang="fr-FR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6" marR="44446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[p25-p75]</a:t>
                      </a:r>
                      <a:endParaRPr lang="fr-FR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6" marR="44446" marT="0" marB="0" anchor="ctr">
                    <a:solidFill>
                      <a:schemeClr val="accent2"/>
                    </a:solidFill>
                  </a:tcPr>
                </a:tc>
              </a:tr>
              <a:tr h="243883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+mn-lt"/>
                        </a:rPr>
                        <a:t>CONSOMMATION TOTALE</a:t>
                      </a:r>
                      <a:endParaRPr lang="fr-FR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6" marR="44446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380,2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[277,2 - 488,2]</a:t>
                      </a:r>
                    </a:p>
                  </a:txBody>
                  <a:tcPr marL="0" marR="0" marT="0" marB="0"/>
                </a:tc>
              </a:tr>
              <a:tr h="243883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+mn-lt"/>
                        </a:rPr>
                        <a:t>β-lactamines</a:t>
                      </a:r>
                      <a:endParaRPr lang="fr-FR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6" marR="44446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[253,2 - 449,4]</a:t>
                      </a:r>
                    </a:p>
                  </a:txBody>
                  <a:tcPr marL="0" marR="0" marT="0" marB="0"/>
                </a:tc>
              </a:tr>
              <a:tr h="243883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+mn-lt"/>
                        </a:rPr>
                        <a:t>Penicillines</a:t>
                      </a:r>
                      <a:endParaRPr lang="fr-FR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6" marR="44446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324,7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[228,6 - 390,3]</a:t>
                      </a:r>
                    </a:p>
                  </a:txBody>
                  <a:tcPr marL="0" marR="0" marT="0" marB="0"/>
                </a:tc>
              </a:tr>
              <a:tr h="243883">
                <a:tc>
                  <a:txBody>
                    <a:bodyPr/>
                    <a:lstStyle/>
                    <a:p>
                      <a:pPr marL="637540" lvl="1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+mn-lt"/>
                        </a:rPr>
                        <a:t>amoxicilline - </a:t>
                      </a:r>
                      <a:r>
                        <a:rPr lang="fr-FR" sz="1600" dirty="0" err="1">
                          <a:effectLst/>
                          <a:latin typeface="+mn-lt"/>
                        </a:rPr>
                        <a:t>ac</a:t>
                      </a:r>
                      <a:r>
                        <a:rPr lang="fr-FR" sz="1600" dirty="0">
                          <a:effectLst/>
                          <a:latin typeface="+mn-lt"/>
                        </a:rPr>
                        <a:t> clavulanique</a:t>
                      </a:r>
                      <a:endParaRPr lang="fr-FR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6" marR="44446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65,3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[41,2 - 107,6]</a:t>
                      </a:r>
                    </a:p>
                  </a:txBody>
                  <a:tcPr marL="0" marR="0" marT="0" marB="0"/>
                </a:tc>
              </a:tr>
              <a:tr h="243883">
                <a:tc>
                  <a:txBody>
                    <a:bodyPr/>
                    <a:lstStyle/>
                    <a:p>
                      <a:pPr marL="637540" lvl="1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 err="1">
                          <a:effectLst/>
                          <a:latin typeface="+mn-lt"/>
                        </a:rPr>
                        <a:t>Penicillines</a:t>
                      </a:r>
                      <a:r>
                        <a:rPr lang="fr-FR" sz="1600" dirty="0">
                          <a:effectLst/>
                          <a:latin typeface="+mn-lt"/>
                        </a:rPr>
                        <a:t> A</a:t>
                      </a:r>
                      <a:endParaRPr lang="fr-FR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6" marR="44446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226,1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[165,0 - 310,9]</a:t>
                      </a:r>
                    </a:p>
                  </a:txBody>
                  <a:tcPr marL="0" marR="0" marT="0" marB="0"/>
                </a:tc>
              </a:tr>
              <a:tr h="243883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+mn-lt"/>
                        </a:rPr>
                        <a:t>C3G (dont J01DC07 et J01DE)</a:t>
                      </a:r>
                      <a:endParaRPr lang="fr-FR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6" marR="44446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[9,4 - 27,1]</a:t>
                      </a:r>
                    </a:p>
                  </a:txBody>
                  <a:tcPr marL="0" marR="0" marT="0" marB="0"/>
                </a:tc>
              </a:tr>
              <a:tr h="243883">
                <a:tc>
                  <a:txBody>
                    <a:bodyPr/>
                    <a:lstStyle/>
                    <a:p>
                      <a:pPr lvl="1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+mn-lt"/>
                        </a:rPr>
                        <a:t>C3G Orales (dont J01DC07)</a:t>
                      </a:r>
                      <a:endParaRPr lang="fr-FR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6" marR="44446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[5,8 - 15,1]</a:t>
                      </a:r>
                    </a:p>
                  </a:txBody>
                  <a:tcPr marL="0" marR="0" marT="0" marB="0"/>
                </a:tc>
              </a:tr>
              <a:tr h="243883">
                <a:tc>
                  <a:txBody>
                    <a:bodyPr/>
                    <a:lstStyle/>
                    <a:p>
                      <a:pPr lvl="1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+mn-lt"/>
                        </a:rPr>
                        <a:t>C3G Inj. inactives sur </a:t>
                      </a:r>
                      <a:r>
                        <a:rPr lang="fr-FR" sz="1600" i="1" dirty="0">
                          <a:effectLst/>
                          <a:latin typeface="+mn-lt"/>
                        </a:rPr>
                        <a:t>P. </a:t>
                      </a:r>
                      <a:r>
                        <a:rPr lang="fr-FR" sz="1600" i="1" dirty="0" err="1">
                          <a:effectLst/>
                          <a:latin typeface="+mn-lt"/>
                        </a:rPr>
                        <a:t>aeruginosa</a:t>
                      </a:r>
                      <a:endParaRPr lang="fr-FR" sz="1600" i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6" marR="44446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[1,8 - 9,3]</a:t>
                      </a:r>
                    </a:p>
                  </a:txBody>
                  <a:tcPr marL="0" marR="0" marT="0" marB="0"/>
                </a:tc>
              </a:tr>
              <a:tr h="243883">
                <a:tc>
                  <a:txBody>
                    <a:bodyPr/>
                    <a:lstStyle/>
                    <a:p>
                      <a:pPr lvl="1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+mn-lt"/>
                        </a:rPr>
                        <a:t>C3G Inj. actives sur </a:t>
                      </a:r>
                      <a:r>
                        <a:rPr lang="fr-FR" sz="1600" i="1" dirty="0">
                          <a:effectLst/>
                          <a:latin typeface="+mn-lt"/>
                        </a:rPr>
                        <a:t>P. </a:t>
                      </a:r>
                      <a:r>
                        <a:rPr lang="fr-FR" sz="1600" i="1" dirty="0" err="1">
                          <a:effectLst/>
                          <a:latin typeface="+mn-lt"/>
                        </a:rPr>
                        <a:t>aeruginosa</a:t>
                      </a:r>
                      <a:endParaRPr lang="fr-FR" sz="1600" i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6" marR="44446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[0,0 - 0,0]</a:t>
                      </a:r>
                    </a:p>
                  </a:txBody>
                  <a:tcPr marL="0" marR="0" marT="0" marB="0"/>
                </a:tc>
              </a:tr>
              <a:tr h="243883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+mn-lt"/>
                        </a:rPr>
                        <a:t>MLS*</a:t>
                      </a:r>
                      <a:endParaRPr lang="fr-FR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6" marR="44446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[5,1 - 13,7]</a:t>
                      </a:r>
                    </a:p>
                  </a:txBody>
                  <a:tcPr marL="0" marR="0" marT="0" marB="0"/>
                </a:tc>
              </a:tr>
              <a:tr h="243883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+mn-lt"/>
                        </a:rPr>
                        <a:t>Macrolides</a:t>
                      </a:r>
                      <a:endParaRPr lang="fr-FR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6" marR="44446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[1,6 - 7,7]</a:t>
                      </a:r>
                    </a:p>
                  </a:txBody>
                  <a:tcPr marL="0" marR="0" marT="0" marB="0"/>
                </a:tc>
              </a:tr>
              <a:tr h="243883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+mn-lt"/>
                        </a:rPr>
                        <a:t>Fluoroquinolones</a:t>
                      </a:r>
                      <a:endParaRPr lang="fr-FR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6" marR="44446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[1,1 - 11,5]</a:t>
                      </a:r>
                    </a:p>
                  </a:txBody>
                  <a:tcPr marL="0" marR="0" marT="0" marB="0"/>
                </a:tc>
              </a:tr>
              <a:tr h="243883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+mn-lt"/>
                        </a:rPr>
                        <a:t>ofloxacine</a:t>
                      </a:r>
                      <a:endParaRPr lang="fr-FR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6" marR="44446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[0,5 - 9,7]</a:t>
                      </a:r>
                    </a:p>
                  </a:txBody>
                  <a:tcPr marL="0" marR="0" marT="0" marB="0"/>
                </a:tc>
              </a:tr>
              <a:tr h="243883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+mn-lt"/>
                        </a:rPr>
                        <a:t>Imidazoles</a:t>
                      </a:r>
                      <a:endParaRPr lang="fr-FR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6" marR="44446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[1,1 - 12,6]</a:t>
                      </a:r>
                    </a:p>
                  </a:txBody>
                  <a:tcPr marL="0" marR="0" marT="0" marB="0"/>
                </a:tc>
              </a:tr>
              <a:tr h="243883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+mn-lt"/>
                        </a:rPr>
                        <a:t>Aminosides</a:t>
                      </a:r>
                      <a:endParaRPr lang="fr-FR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6" marR="44446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[1,9 - 7,1]</a:t>
                      </a:r>
                    </a:p>
                  </a:txBody>
                  <a:tcPr marL="0" marR="0" marT="0" marB="0"/>
                </a:tc>
              </a:tr>
              <a:tr h="243883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+mn-lt"/>
                        </a:rPr>
                        <a:t>Sulfamides</a:t>
                      </a:r>
                      <a:endParaRPr lang="fr-FR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6" marR="44446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[0,0 - 0,5]</a:t>
                      </a:r>
                    </a:p>
                  </a:txBody>
                  <a:tcPr marL="0" marR="0" marT="0" marB="0"/>
                </a:tc>
              </a:tr>
              <a:tr h="243883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+mn-lt"/>
                        </a:rPr>
                        <a:t>Anti-SARM**</a:t>
                      </a:r>
                      <a:endParaRPr lang="fr-FR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6" marR="44446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[0,0 - 0,2]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611188" y="6092825"/>
            <a:ext cx="7345362" cy="4318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50" dirty="0">
                <a:latin typeface="+mn-lt"/>
                <a:cs typeface="+mn-cs"/>
              </a:rPr>
              <a:t>*Macrolides, </a:t>
            </a:r>
            <a:r>
              <a:rPr lang="fr-FR" sz="1050" dirty="0" err="1">
                <a:latin typeface="+mn-lt"/>
                <a:cs typeface="+mn-cs"/>
              </a:rPr>
              <a:t>Lincosamides</a:t>
            </a:r>
            <a:r>
              <a:rPr lang="fr-FR" sz="1050" dirty="0">
                <a:latin typeface="+mn-lt"/>
                <a:cs typeface="+mn-cs"/>
              </a:rPr>
              <a:t>, </a:t>
            </a:r>
            <a:r>
              <a:rPr lang="fr-FR" sz="1050" dirty="0" err="1">
                <a:latin typeface="+mn-lt"/>
                <a:cs typeface="+mn-cs"/>
              </a:rPr>
              <a:t>Streptogramines</a:t>
            </a:r>
            <a:endParaRPr lang="fr-FR" sz="1050" dirty="0"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50" dirty="0">
                <a:latin typeface="+mn-lt"/>
                <a:cs typeface="+mn-cs"/>
              </a:rPr>
              <a:t>**Anti-SARM : Glycopeptides + </a:t>
            </a:r>
            <a:r>
              <a:rPr lang="fr-FR" sz="1050" dirty="0" err="1">
                <a:latin typeface="+mn-lt"/>
                <a:cs typeface="+mn-cs"/>
              </a:rPr>
              <a:t>linezolide</a:t>
            </a:r>
            <a:r>
              <a:rPr lang="fr-FR" sz="1050" dirty="0">
                <a:latin typeface="+mn-lt"/>
                <a:cs typeface="+mn-cs"/>
              </a:rPr>
              <a:t> + </a:t>
            </a:r>
            <a:r>
              <a:rPr lang="fr-FR" sz="1050" dirty="0" err="1">
                <a:latin typeface="+mn-lt"/>
                <a:cs typeface="+mn-cs"/>
              </a:rPr>
              <a:t>daptomycine</a:t>
            </a:r>
            <a:endParaRPr lang="fr-FR" sz="1050" dirty="0">
              <a:latin typeface="+mn-lt"/>
              <a:cs typeface="+mn-c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7239000" cy="8767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Consommations en </a:t>
            </a:r>
            <a:r>
              <a:rPr lang="fr-FR" dirty="0" err="1" smtClean="0"/>
              <a:t>ssr</a:t>
            </a:r>
            <a:r>
              <a:rPr lang="fr-FR" dirty="0" smtClean="0"/>
              <a:t> (n=86)</a:t>
            </a:r>
            <a:endParaRPr lang="fr-FR" dirty="0"/>
          </a:p>
        </p:txBody>
      </p:sp>
      <p:sp>
        <p:nvSpPr>
          <p:cNvPr id="52227" name="Espace réservé du pied de page 2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chemeClr val="tx2"/>
                </a:solidFill>
              </a:rPr>
              <a:t>Réseau ATB Paris-Nord : résultats 2015</a:t>
            </a:r>
            <a:endParaRPr lang="en-US" altLang="fr-FR" dirty="0" err="1" smtClean="0">
              <a:solidFill>
                <a:schemeClr val="tx2"/>
              </a:solidFill>
            </a:endParaRPr>
          </a:p>
        </p:txBody>
      </p:sp>
      <p:sp>
        <p:nvSpPr>
          <p:cNvPr id="52228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3B6B637-9182-479B-AD1C-5C39C75E7911}" type="slidenum">
              <a:rPr lang="en-US" altLang="fr-F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42</a:t>
            </a:fld>
            <a:endParaRPr lang="en-US" altLang="fr-FR" smtClean="0">
              <a:solidFill>
                <a:schemeClr val="tx2"/>
              </a:solidFill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0448162"/>
              </p:ext>
            </p:extLst>
          </p:nvPr>
        </p:nvGraphicFramePr>
        <p:xfrm>
          <a:off x="611188" y="824855"/>
          <a:ext cx="7056437" cy="53404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81771"/>
                <a:gridCol w="1537333"/>
                <a:gridCol w="1537333"/>
              </a:tblGrid>
              <a:tr h="432594"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Molécules</a:t>
                      </a:r>
                      <a:endParaRPr lang="fr-FR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Médiane</a:t>
                      </a:r>
                      <a:endParaRPr lang="fr-FR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[p25-p75]</a:t>
                      </a:r>
                      <a:endParaRPr lang="fr-FR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>
                    <a:solidFill>
                      <a:schemeClr val="accent2"/>
                    </a:solidFill>
                  </a:tcPr>
                </a:tc>
              </a:tr>
              <a:tr h="213385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CONSOMMATION TOTALE</a:t>
                      </a:r>
                      <a:endParaRPr lang="fr-F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172,2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[136,6 - 256,0]</a:t>
                      </a:r>
                    </a:p>
                  </a:txBody>
                  <a:tcPr marL="0" marR="0" marT="0" marB="0"/>
                </a:tc>
              </a:tr>
              <a:tr h="213385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β-lactamines</a:t>
                      </a:r>
                      <a:endParaRPr lang="fr-F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113,8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[83,8 - 168,4]</a:t>
                      </a:r>
                    </a:p>
                  </a:txBody>
                  <a:tcPr marL="0" marR="0" marT="0" marB="0"/>
                </a:tc>
              </a:tr>
              <a:tr h="213385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+mn-lt"/>
                        </a:rPr>
                        <a:t>Penicillines</a:t>
                      </a:r>
                      <a:endParaRPr lang="fr-FR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97,4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[75,7 - 146,0]</a:t>
                      </a:r>
                    </a:p>
                  </a:txBody>
                  <a:tcPr marL="0" marR="0" marT="0" marB="0"/>
                </a:tc>
              </a:tr>
              <a:tr h="213385">
                <a:tc>
                  <a:txBody>
                    <a:bodyPr/>
                    <a:lstStyle/>
                    <a:p>
                      <a:pPr lvl="1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amoxicilline - </a:t>
                      </a:r>
                      <a:r>
                        <a:rPr lang="fr-FR" sz="1400" dirty="0" err="1">
                          <a:effectLst/>
                          <a:latin typeface="+mn-lt"/>
                        </a:rPr>
                        <a:t>ac</a:t>
                      </a:r>
                      <a:r>
                        <a:rPr lang="fr-FR" sz="1400" dirty="0">
                          <a:effectLst/>
                          <a:latin typeface="+mn-lt"/>
                        </a:rPr>
                        <a:t> clavulanique</a:t>
                      </a:r>
                      <a:endParaRPr lang="fr-F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[35,9 - 72,6]</a:t>
                      </a:r>
                    </a:p>
                  </a:txBody>
                  <a:tcPr marL="0" marR="0" marT="0" marB="0"/>
                </a:tc>
              </a:tr>
              <a:tr h="213385">
                <a:tc>
                  <a:txBody>
                    <a:bodyPr/>
                    <a:lstStyle/>
                    <a:p>
                      <a:pPr lvl="1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 err="1">
                          <a:effectLst/>
                          <a:latin typeface="+mn-lt"/>
                        </a:rPr>
                        <a:t>Penicillines</a:t>
                      </a:r>
                      <a:r>
                        <a:rPr lang="fr-FR" sz="1400" dirty="0">
                          <a:effectLst/>
                          <a:latin typeface="+mn-lt"/>
                        </a:rPr>
                        <a:t> A</a:t>
                      </a:r>
                      <a:endParaRPr lang="fr-F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37,9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[23,5 - 63,7]</a:t>
                      </a:r>
                    </a:p>
                  </a:txBody>
                  <a:tcPr marL="0" marR="0" marT="0" marB="0"/>
                </a:tc>
              </a:tr>
              <a:tr h="213385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+mn-lt"/>
                        </a:rPr>
                        <a:t>C3G (dont J01DC07 et J01DE)</a:t>
                      </a:r>
                      <a:endParaRPr lang="fr-FR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[6,2 - 17,2]</a:t>
                      </a:r>
                    </a:p>
                  </a:txBody>
                  <a:tcPr marL="0" marR="0" marT="0" marB="0"/>
                </a:tc>
              </a:tr>
              <a:tr h="213385">
                <a:tc>
                  <a:txBody>
                    <a:bodyPr/>
                    <a:lstStyle/>
                    <a:p>
                      <a:pPr lvl="1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+mn-lt"/>
                        </a:rPr>
                        <a:t>C3G Orales (dont J01DC07)</a:t>
                      </a:r>
                      <a:endParaRPr lang="fr-FR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[0,6 - 3,8]</a:t>
                      </a:r>
                    </a:p>
                  </a:txBody>
                  <a:tcPr marL="0" marR="0" marT="0" marB="0"/>
                </a:tc>
              </a:tr>
              <a:tr h="213385">
                <a:tc>
                  <a:txBody>
                    <a:bodyPr/>
                    <a:lstStyle/>
                    <a:p>
                      <a:pPr lvl="1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C3G Inj. inactives sur </a:t>
                      </a:r>
                      <a:r>
                        <a:rPr lang="fr-FR" sz="1400" i="1" dirty="0">
                          <a:effectLst/>
                          <a:latin typeface="+mn-lt"/>
                        </a:rPr>
                        <a:t>P. </a:t>
                      </a:r>
                      <a:r>
                        <a:rPr lang="fr-FR" sz="1400" i="1" dirty="0" err="1">
                          <a:effectLst/>
                          <a:latin typeface="+mn-lt"/>
                        </a:rPr>
                        <a:t>aeruginosa</a:t>
                      </a:r>
                      <a:endParaRPr lang="fr-FR" sz="1400" i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[2,2 - 13,6]</a:t>
                      </a:r>
                    </a:p>
                  </a:txBody>
                  <a:tcPr marL="0" marR="0" marT="0" marB="0"/>
                </a:tc>
              </a:tr>
              <a:tr h="213385">
                <a:tc>
                  <a:txBody>
                    <a:bodyPr/>
                    <a:lstStyle/>
                    <a:p>
                      <a:pPr lvl="1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C3G Inj. actives sur </a:t>
                      </a:r>
                      <a:r>
                        <a:rPr lang="fr-FR" sz="1400" i="1" dirty="0">
                          <a:effectLst/>
                          <a:latin typeface="+mn-lt"/>
                        </a:rPr>
                        <a:t>P. </a:t>
                      </a:r>
                      <a:r>
                        <a:rPr lang="fr-FR" sz="1400" i="1" dirty="0" err="1">
                          <a:effectLst/>
                          <a:latin typeface="+mn-lt"/>
                        </a:rPr>
                        <a:t>aeruginosa</a:t>
                      </a:r>
                      <a:endParaRPr lang="fr-FR" sz="1400" i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[0,0 - 1,4]</a:t>
                      </a:r>
                    </a:p>
                  </a:txBody>
                  <a:tcPr marL="0" marR="0" marT="0" marB="0"/>
                </a:tc>
              </a:tr>
              <a:tr h="213385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+mn-lt"/>
                        </a:rPr>
                        <a:t>Penemes</a:t>
                      </a:r>
                      <a:endParaRPr lang="fr-FR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[0,0 - 2,4]</a:t>
                      </a:r>
                    </a:p>
                  </a:txBody>
                  <a:tcPr marL="0" marR="0" marT="0" marB="0"/>
                </a:tc>
              </a:tr>
              <a:tr h="213385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+mn-lt"/>
                        </a:rPr>
                        <a:t>Fluoroquinolones</a:t>
                      </a:r>
                      <a:endParaRPr lang="fr-FR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[16,7 - 32,5]</a:t>
                      </a:r>
                    </a:p>
                  </a:txBody>
                  <a:tcPr marL="0" marR="0" marT="0" marB="0"/>
                </a:tc>
              </a:tr>
              <a:tr h="213385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+mn-lt"/>
                        </a:rPr>
                        <a:t>ofloxacine</a:t>
                      </a:r>
                      <a:endParaRPr lang="fr-FR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[5,2 - 12,2]</a:t>
                      </a:r>
                    </a:p>
                  </a:txBody>
                  <a:tcPr marL="0" marR="0" marT="0" marB="0"/>
                </a:tc>
              </a:tr>
              <a:tr h="213385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+mn-lt"/>
                        </a:rPr>
                        <a:t>ciprofloxacine</a:t>
                      </a:r>
                      <a:endParaRPr lang="fr-FR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[3,0 - 11,3]</a:t>
                      </a:r>
                    </a:p>
                  </a:txBody>
                  <a:tcPr marL="0" marR="0" marT="0" marB="0"/>
                </a:tc>
              </a:tr>
              <a:tr h="213385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+mn-lt"/>
                        </a:rPr>
                        <a:t>levofloxacine</a:t>
                      </a:r>
                      <a:endParaRPr lang="fr-FR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[0,9 - 6,3]</a:t>
                      </a:r>
                    </a:p>
                  </a:txBody>
                  <a:tcPr marL="0" marR="0" marT="0" marB="0"/>
                </a:tc>
              </a:tr>
              <a:tr h="213385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+mn-lt"/>
                        </a:rPr>
                        <a:t>norfloxacine</a:t>
                      </a:r>
                      <a:endParaRPr lang="fr-FR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[0,4 - 4,0]</a:t>
                      </a:r>
                    </a:p>
                  </a:txBody>
                  <a:tcPr marL="0" marR="0" marT="0" marB="0"/>
                </a:tc>
              </a:tr>
              <a:tr h="213385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+mn-lt"/>
                        </a:rPr>
                        <a:t>MLS*</a:t>
                      </a:r>
                      <a:endParaRPr lang="fr-FR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[6,5 - 14,1]</a:t>
                      </a:r>
                    </a:p>
                  </a:txBody>
                  <a:tcPr marL="0" marR="0" marT="0" marB="0"/>
                </a:tc>
              </a:tr>
              <a:tr h="213385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+mn-lt"/>
                        </a:rPr>
                        <a:t>Macrolides</a:t>
                      </a:r>
                      <a:endParaRPr lang="fr-FR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[1,4 - 6,0]</a:t>
                      </a:r>
                    </a:p>
                  </a:txBody>
                  <a:tcPr marL="0" marR="0" marT="0" marB="0"/>
                </a:tc>
              </a:tr>
              <a:tr h="213385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+mn-lt"/>
                        </a:rPr>
                        <a:t>Streptogramines</a:t>
                      </a:r>
                      <a:endParaRPr lang="fr-FR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[1,7 - 6,6]</a:t>
                      </a:r>
                    </a:p>
                  </a:txBody>
                  <a:tcPr marL="0" marR="0" marT="0" marB="0"/>
                </a:tc>
              </a:tr>
              <a:tr h="213385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+mn-lt"/>
                        </a:rPr>
                        <a:t>Sulfamides</a:t>
                      </a:r>
                      <a:endParaRPr lang="fr-FR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[3,6 - 11,0]</a:t>
                      </a:r>
                    </a:p>
                  </a:txBody>
                  <a:tcPr marL="0" marR="0" marT="0" marB="0"/>
                </a:tc>
              </a:tr>
              <a:tr h="213385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+mn-lt"/>
                        </a:rPr>
                        <a:t>Imidazoles</a:t>
                      </a:r>
                      <a:endParaRPr lang="fr-FR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[0,8 - 7,0]</a:t>
                      </a:r>
                    </a:p>
                  </a:txBody>
                  <a:tcPr marL="0" marR="0" marT="0" marB="0"/>
                </a:tc>
              </a:tr>
              <a:tr h="213385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+mn-lt"/>
                        </a:rPr>
                        <a:t>Aminosides</a:t>
                      </a:r>
                      <a:endParaRPr lang="fr-FR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[0,1 - 1,3]</a:t>
                      </a:r>
                    </a:p>
                  </a:txBody>
                  <a:tcPr marL="0" marR="0" marT="0" marB="0"/>
                </a:tc>
              </a:tr>
              <a:tr h="213385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+mn-lt"/>
                        </a:rPr>
                        <a:t>Anti-SARM**</a:t>
                      </a:r>
                      <a:endParaRPr lang="fr-FR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[0,0 - 1,7]</a:t>
                      </a:r>
                    </a:p>
                  </a:txBody>
                  <a:tcPr marL="0" marR="0" marT="0" marB="0"/>
                </a:tc>
              </a:tr>
              <a:tr h="213385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+mn-lt"/>
                        </a:rPr>
                        <a:t>Glycopeptides</a:t>
                      </a:r>
                      <a:endParaRPr lang="fr-FR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[0,0 - 1,6]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611188" y="6165304"/>
            <a:ext cx="7345362" cy="430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50" dirty="0">
                <a:latin typeface="+mn-lt"/>
                <a:cs typeface="+mn-cs"/>
              </a:rPr>
              <a:t>*Macrolides, </a:t>
            </a:r>
            <a:r>
              <a:rPr lang="fr-FR" sz="1050" dirty="0" err="1">
                <a:latin typeface="+mn-lt"/>
                <a:cs typeface="+mn-cs"/>
              </a:rPr>
              <a:t>Lincosamides</a:t>
            </a:r>
            <a:r>
              <a:rPr lang="fr-FR" sz="1050" dirty="0">
                <a:latin typeface="+mn-lt"/>
                <a:cs typeface="+mn-cs"/>
              </a:rPr>
              <a:t>, </a:t>
            </a:r>
            <a:r>
              <a:rPr lang="fr-FR" sz="1050" dirty="0" err="1">
                <a:latin typeface="+mn-lt"/>
                <a:cs typeface="+mn-cs"/>
              </a:rPr>
              <a:t>Streptogramines</a:t>
            </a:r>
            <a:endParaRPr lang="fr-FR" sz="1050" dirty="0"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50" dirty="0">
                <a:latin typeface="+mn-lt"/>
                <a:cs typeface="+mn-cs"/>
              </a:rPr>
              <a:t>**Anti-SARM : Glycopeptides + </a:t>
            </a:r>
            <a:r>
              <a:rPr lang="fr-FR" sz="1050" dirty="0" err="1">
                <a:latin typeface="+mn-lt"/>
                <a:cs typeface="+mn-cs"/>
              </a:rPr>
              <a:t>linezolide</a:t>
            </a:r>
            <a:r>
              <a:rPr lang="fr-FR" sz="1050" dirty="0">
                <a:latin typeface="+mn-lt"/>
                <a:cs typeface="+mn-cs"/>
              </a:rPr>
              <a:t> + </a:t>
            </a:r>
            <a:r>
              <a:rPr lang="fr-FR" sz="1050" dirty="0" err="1">
                <a:latin typeface="+mn-lt"/>
                <a:cs typeface="+mn-cs"/>
              </a:rPr>
              <a:t>daptomycine</a:t>
            </a:r>
            <a:endParaRPr lang="fr-FR" sz="1050" dirty="0">
              <a:latin typeface="+mn-lt"/>
              <a:cs typeface="+mn-c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239000" cy="8767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Consommations en </a:t>
            </a:r>
            <a:r>
              <a:rPr lang="fr-FR" dirty="0" err="1" smtClean="0"/>
              <a:t>sLD</a:t>
            </a:r>
            <a:r>
              <a:rPr lang="fr-FR" dirty="0" smtClean="0"/>
              <a:t> (n=28)</a:t>
            </a:r>
            <a:endParaRPr lang="fr-FR" dirty="0"/>
          </a:p>
        </p:txBody>
      </p:sp>
      <p:sp>
        <p:nvSpPr>
          <p:cNvPr id="53251" name="Espace réservé du pied de page 2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chemeClr val="tx2"/>
                </a:solidFill>
              </a:rPr>
              <a:t>Réseau ATB Paris-Nord : résultats 2015</a:t>
            </a:r>
            <a:endParaRPr lang="en-US" altLang="fr-FR" dirty="0" err="1" smtClean="0">
              <a:solidFill>
                <a:schemeClr val="tx2"/>
              </a:solidFill>
            </a:endParaRPr>
          </a:p>
        </p:txBody>
      </p:sp>
      <p:sp>
        <p:nvSpPr>
          <p:cNvPr id="53252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F9560C2-49CD-40C6-B93E-650B9EC31296}" type="slidenum">
              <a:rPr lang="en-US" altLang="fr-F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43</a:t>
            </a:fld>
            <a:endParaRPr lang="en-US" altLang="fr-FR" smtClean="0">
              <a:solidFill>
                <a:schemeClr val="tx2"/>
              </a:solidFill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4595504"/>
              </p:ext>
            </p:extLst>
          </p:nvPr>
        </p:nvGraphicFramePr>
        <p:xfrm>
          <a:off x="611188" y="836613"/>
          <a:ext cx="7129462" cy="53814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22978"/>
                <a:gridCol w="1553242"/>
                <a:gridCol w="1553242"/>
              </a:tblGrid>
              <a:tr h="504155"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Molécules</a:t>
                      </a:r>
                      <a:endParaRPr lang="fr-FR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4" marR="44454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Médiane</a:t>
                      </a:r>
                      <a:endParaRPr lang="fr-FR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4" marR="44454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[p25-p75]</a:t>
                      </a:r>
                      <a:endParaRPr lang="fr-FR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4" marR="44454" marT="0" marB="0" anchor="ctr">
                    <a:solidFill>
                      <a:schemeClr val="accent2"/>
                    </a:solidFill>
                  </a:tcPr>
                </a:tc>
              </a:tr>
              <a:tr h="243865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+mn-lt"/>
                        </a:rPr>
                        <a:t>CONSOMMATION TOTALE</a:t>
                      </a:r>
                      <a:endParaRPr lang="fr-FR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4" marR="44454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73,3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[63,4 - 99,7]</a:t>
                      </a:r>
                    </a:p>
                  </a:txBody>
                  <a:tcPr marL="0" marR="0" marT="0" marB="0"/>
                </a:tc>
              </a:tr>
              <a:tr h="243865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+mn-lt"/>
                        </a:rPr>
                        <a:t>β-lactamines</a:t>
                      </a:r>
                      <a:endParaRPr lang="fr-FR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4" marR="44454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60,8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[48,9 - 80,0]</a:t>
                      </a:r>
                    </a:p>
                  </a:txBody>
                  <a:tcPr marL="0" marR="0" marT="0" marB="0"/>
                </a:tc>
              </a:tr>
              <a:tr h="243865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+mn-lt"/>
                        </a:rPr>
                        <a:t>Penicillines</a:t>
                      </a:r>
                      <a:endParaRPr lang="fr-FR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4" marR="44454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52,6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[42,7 - 70,3]</a:t>
                      </a:r>
                    </a:p>
                  </a:txBody>
                  <a:tcPr marL="0" marR="0" marT="0" marB="0"/>
                </a:tc>
              </a:tr>
              <a:tr h="243865">
                <a:tc>
                  <a:txBody>
                    <a:bodyPr/>
                    <a:lstStyle/>
                    <a:p>
                      <a:pPr lvl="1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+mn-lt"/>
                        </a:rPr>
                        <a:t>amoxicilline - ac clavulanique</a:t>
                      </a:r>
                      <a:endParaRPr lang="fr-FR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4" marR="44454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38,8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[21,9 - 50,7]</a:t>
                      </a:r>
                    </a:p>
                  </a:txBody>
                  <a:tcPr marL="0" marR="0" marT="0" marB="0"/>
                </a:tc>
              </a:tr>
              <a:tr h="243865">
                <a:tc>
                  <a:txBody>
                    <a:bodyPr/>
                    <a:lstStyle/>
                    <a:p>
                      <a:pPr lvl="1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 err="1">
                          <a:effectLst/>
                          <a:latin typeface="+mn-lt"/>
                        </a:rPr>
                        <a:t>Penicillines</a:t>
                      </a:r>
                      <a:r>
                        <a:rPr lang="fr-FR" sz="1600" dirty="0">
                          <a:effectLst/>
                          <a:latin typeface="+mn-lt"/>
                        </a:rPr>
                        <a:t> A</a:t>
                      </a:r>
                      <a:endParaRPr lang="fr-FR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4" marR="44454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[8,1 - 23,8]</a:t>
                      </a:r>
                    </a:p>
                  </a:txBody>
                  <a:tcPr marL="0" marR="0" marT="0" marB="0"/>
                </a:tc>
              </a:tr>
              <a:tr h="243865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+mn-lt"/>
                        </a:rPr>
                        <a:t>C3G (dont J01DC07 et J01DE)</a:t>
                      </a:r>
                      <a:endParaRPr lang="fr-FR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4" marR="44454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[5,0 - 11,1]</a:t>
                      </a:r>
                    </a:p>
                  </a:txBody>
                  <a:tcPr marL="0" marR="0" marT="0" marB="0"/>
                </a:tc>
              </a:tr>
              <a:tr h="243865">
                <a:tc>
                  <a:txBody>
                    <a:bodyPr/>
                    <a:lstStyle/>
                    <a:p>
                      <a:pPr lvl="1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+mn-lt"/>
                        </a:rPr>
                        <a:t>C3G Orales (dont J01DC07)</a:t>
                      </a:r>
                      <a:endParaRPr lang="fr-FR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4" marR="44454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[0,0 - 1,9]</a:t>
                      </a:r>
                    </a:p>
                  </a:txBody>
                  <a:tcPr marL="0" marR="0" marT="0" marB="0"/>
                </a:tc>
              </a:tr>
              <a:tr h="243865">
                <a:tc>
                  <a:txBody>
                    <a:bodyPr/>
                    <a:lstStyle/>
                    <a:p>
                      <a:pPr lvl="1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+mn-lt"/>
                        </a:rPr>
                        <a:t>C3G Inj. inactives sur </a:t>
                      </a:r>
                      <a:r>
                        <a:rPr lang="fr-FR" sz="1600" i="1" dirty="0">
                          <a:effectLst/>
                          <a:latin typeface="+mn-lt"/>
                        </a:rPr>
                        <a:t>P. </a:t>
                      </a:r>
                      <a:r>
                        <a:rPr lang="fr-FR" sz="1600" i="1" dirty="0" err="1">
                          <a:effectLst/>
                          <a:latin typeface="+mn-lt"/>
                        </a:rPr>
                        <a:t>aeruginosa</a:t>
                      </a:r>
                      <a:endParaRPr lang="fr-FR" sz="1600" i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4" marR="44454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[3,7 - 9,8]</a:t>
                      </a:r>
                    </a:p>
                  </a:txBody>
                  <a:tcPr marL="0" marR="0" marT="0" marB="0"/>
                </a:tc>
              </a:tr>
              <a:tr h="243865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+mn-lt"/>
                        </a:rPr>
                        <a:t>Fluoroquinolones</a:t>
                      </a:r>
                      <a:endParaRPr lang="fr-FR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4" marR="44454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[2,5 - 7,8]</a:t>
                      </a:r>
                    </a:p>
                  </a:txBody>
                  <a:tcPr marL="0" marR="0" marT="0" marB="0"/>
                </a:tc>
              </a:tr>
              <a:tr h="243865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+mn-lt"/>
                        </a:rPr>
                        <a:t>ofloxacine</a:t>
                      </a:r>
                      <a:endParaRPr lang="fr-FR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4" marR="44454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[0,6 - 3,0]</a:t>
                      </a:r>
                    </a:p>
                  </a:txBody>
                  <a:tcPr marL="0" marR="0" marT="0" marB="0"/>
                </a:tc>
              </a:tr>
              <a:tr h="243865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+mn-lt"/>
                        </a:rPr>
                        <a:t>ciprofloxacine</a:t>
                      </a:r>
                      <a:endParaRPr lang="fr-FR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4" marR="44454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[0,3 - 2,2]</a:t>
                      </a:r>
                    </a:p>
                  </a:txBody>
                  <a:tcPr marL="0" marR="0" marT="0" marB="0"/>
                </a:tc>
              </a:tr>
              <a:tr h="243865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+mn-lt"/>
                        </a:rPr>
                        <a:t>levofloxacine</a:t>
                      </a:r>
                      <a:endParaRPr lang="fr-FR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4" marR="44454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[0,0 - 1,2]</a:t>
                      </a:r>
                    </a:p>
                  </a:txBody>
                  <a:tcPr marL="0" marR="0" marT="0" marB="0"/>
                </a:tc>
              </a:tr>
              <a:tr h="243865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+mn-lt"/>
                        </a:rPr>
                        <a:t>norfloxacine</a:t>
                      </a:r>
                      <a:endParaRPr lang="fr-FR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4" marR="44454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[0,0 - 1,1]</a:t>
                      </a:r>
                    </a:p>
                  </a:txBody>
                  <a:tcPr marL="0" marR="0" marT="0" marB="0"/>
                </a:tc>
              </a:tr>
              <a:tr h="243865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+mn-lt"/>
                        </a:rPr>
                        <a:t>MLS*</a:t>
                      </a:r>
                      <a:endParaRPr lang="fr-FR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4" marR="44454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[1,7 - 4,5]</a:t>
                      </a:r>
                    </a:p>
                  </a:txBody>
                  <a:tcPr marL="0" marR="0" marT="0" marB="0"/>
                </a:tc>
              </a:tr>
              <a:tr h="243865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+mn-lt"/>
                        </a:rPr>
                        <a:t>Macrolides</a:t>
                      </a:r>
                      <a:endParaRPr lang="fr-FR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4" marR="44454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[0,2 - 1,8]</a:t>
                      </a:r>
                    </a:p>
                  </a:txBody>
                  <a:tcPr marL="0" marR="0" marT="0" marB="0"/>
                </a:tc>
              </a:tr>
              <a:tr h="243865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+mn-lt"/>
                        </a:rPr>
                        <a:t>Streptogramines</a:t>
                      </a:r>
                      <a:endParaRPr lang="fr-FR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4" marR="44454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[1,0 - 3,4]</a:t>
                      </a:r>
                    </a:p>
                  </a:txBody>
                  <a:tcPr marL="0" marR="0" marT="0" marB="0"/>
                </a:tc>
              </a:tr>
              <a:tr h="243865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+mn-lt"/>
                        </a:rPr>
                        <a:t>Sulfamides</a:t>
                      </a:r>
                      <a:endParaRPr lang="fr-FR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4" marR="44454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[0,3 - 2,5]</a:t>
                      </a:r>
                    </a:p>
                  </a:txBody>
                  <a:tcPr marL="0" marR="0" marT="0" marB="0"/>
                </a:tc>
              </a:tr>
              <a:tr h="243865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+mn-lt"/>
                        </a:rPr>
                        <a:t>Imidazoles</a:t>
                      </a:r>
                      <a:endParaRPr lang="fr-FR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4" marR="44454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[0,9 - 3,1]</a:t>
                      </a:r>
                    </a:p>
                  </a:txBody>
                  <a:tcPr marL="0" marR="0" marT="0" marB="0"/>
                </a:tc>
              </a:tr>
              <a:tr h="243865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+mn-lt"/>
                        </a:rPr>
                        <a:t>Aminosides</a:t>
                      </a:r>
                      <a:endParaRPr lang="fr-FR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4" marR="44454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[0,0 - 0,6]</a:t>
                      </a:r>
                    </a:p>
                  </a:txBody>
                  <a:tcPr marL="0" marR="0" marT="0" marB="0"/>
                </a:tc>
              </a:tr>
              <a:tr h="243865">
                <a:tc>
                  <a:txBody>
                    <a:bodyPr/>
                    <a:lstStyle/>
                    <a:p>
                      <a:pPr marL="1588" indent="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  <a:latin typeface="+mn-lt"/>
                        </a:rPr>
                        <a:t>Anti-SARM</a:t>
                      </a:r>
                      <a:r>
                        <a:rPr lang="fr-FR" sz="1600" dirty="0">
                          <a:effectLst/>
                          <a:latin typeface="+mn-lt"/>
                        </a:rPr>
                        <a:t>**</a:t>
                      </a:r>
                      <a:endParaRPr lang="fr-FR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4" marR="44454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[0,0 - 0,3]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539552" y="6165304"/>
            <a:ext cx="7345362" cy="4318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50" dirty="0">
                <a:latin typeface="+mn-lt"/>
                <a:cs typeface="+mn-cs"/>
              </a:rPr>
              <a:t>*Macrolides, </a:t>
            </a:r>
            <a:r>
              <a:rPr lang="fr-FR" sz="1050" dirty="0" err="1">
                <a:latin typeface="+mn-lt"/>
                <a:cs typeface="+mn-cs"/>
              </a:rPr>
              <a:t>Lincosamides</a:t>
            </a:r>
            <a:r>
              <a:rPr lang="fr-FR" sz="1050" dirty="0">
                <a:latin typeface="+mn-lt"/>
                <a:cs typeface="+mn-cs"/>
              </a:rPr>
              <a:t>, </a:t>
            </a:r>
            <a:r>
              <a:rPr lang="fr-FR" sz="1050" dirty="0" err="1">
                <a:latin typeface="+mn-lt"/>
                <a:cs typeface="+mn-cs"/>
              </a:rPr>
              <a:t>Streptogramines</a:t>
            </a:r>
            <a:endParaRPr lang="fr-FR" sz="1050" dirty="0"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50" dirty="0">
                <a:latin typeface="+mn-lt"/>
                <a:cs typeface="+mn-cs"/>
              </a:rPr>
              <a:t>**Anti-SARM : Glycopeptides + </a:t>
            </a:r>
            <a:r>
              <a:rPr lang="fr-FR" sz="1050" dirty="0" err="1">
                <a:latin typeface="+mn-lt"/>
                <a:cs typeface="+mn-cs"/>
              </a:rPr>
              <a:t>linezolide</a:t>
            </a:r>
            <a:r>
              <a:rPr lang="fr-FR" sz="1050" dirty="0">
                <a:latin typeface="+mn-lt"/>
                <a:cs typeface="+mn-cs"/>
              </a:rPr>
              <a:t> + </a:t>
            </a:r>
            <a:r>
              <a:rPr lang="fr-FR" sz="1050" dirty="0" err="1">
                <a:latin typeface="+mn-lt"/>
                <a:cs typeface="+mn-cs"/>
              </a:rPr>
              <a:t>daptomycine</a:t>
            </a:r>
            <a:endParaRPr lang="fr-FR" sz="1050" dirty="0">
              <a:latin typeface="+mn-lt"/>
              <a:cs typeface="+mn-c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239000" cy="8767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Consommations en psychiatrie (n=37)</a:t>
            </a:r>
            <a:endParaRPr lang="fr-FR" dirty="0"/>
          </a:p>
        </p:txBody>
      </p:sp>
      <p:sp>
        <p:nvSpPr>
          <p:cNvPr id="54275" name="Espace réservé du pied de page 2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chemeClr val="tx2"/>
                </a:solidFill>
              </a:rPr>
              <a:t>Réseau ATB Paris-Nord : résultats 2015</a:t>
            </a:r>
            <a:endParaRPr lang="en-US" altLang="fr-FR" dirty="0" err="1" smtClean="0">
              <a:solidFill>
                <a:schemeClr val="tx2"/>
              </a:solidFill>
            </a:endParaRPr>
          </a:p>
        </p:txBody>
      </p:sp>
      <p:sp>
        <p:nvSpPr>
          <p:cNvPr id="54276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A9226E-ECC1-4874-A36C-39E8F8EA3531}" type="slidenum">
              <a:rPr lang="en-US" altLang="fr-F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44</a:t>
            </a:fld>
            <a:endParaRPr lang="en-US" altLang="fr-FR" smtClean="0">
              <a:solidFill>
                <a:schemeClr val="tx2"/>
              </a:solidFill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0657613"/>
              </p:ext>
            </p:extLst>
          </p:nvPr>
        </p:nvGraphicFramePr>
        <p:xfrm>
          <a:off x="684213" y="1117347"/>
          <a:ext cx="6911975" cy="48319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00255"/>
                <a:gridCol w="1505860"/>
                <a:gridCol w="1505860"/>
              </a:tblGrid>
              <a:tr h="442813"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Molécules</a:t>
                      </a:r>
                      <a:endParaRPr lang="fr-FR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Médiane</a:t>
                      </a:r>
                      <a:endParaRPr lang="fr-FR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[p25-p75]</a:t>
                      </a:r>
                      <a:endParaRPr lang="fr-FR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ctr">
                    <a:solidFill>
                      <a:schemeClr val="accent2"/>
                    </a:solidFill>
                  </a:tcPr>
                </a:tc>
              </a:tr>
              <a:tr h="243815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+mn-lt"/>
                        </a:rPr>
                        <a:t>CONSOMMATION TOTALE</a:t>
                      </a:r>
                      <a:endParaRPr lang="fr-FR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68,4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[45,5 - 86,8]</a:t>
                      </a:r>
                    </a:p>
                  </a:txBody>
                  <a:tcPr marL="0" marR="0" marT="0" marB="0"/>
                </a:tc>
              </a:tr>
              <a:tr h="243815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+mn-lt"/>
                        </a:rPr>
                        <a:t>β-lactamines</a:t>
                      </a:r>
                      <a:endParaRPr lang="fr-FR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52,9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[31,1 - 69,7]</a:t>
                      </a:r>
                    </a:p>
                  </a:txBody>
                  <a:tcPr marL="0" marR="0" marT="0" marB="0"/>
                </a:tc>
              </a:tr>
              <a:tr h="243815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+mn-lt"/>
                        </a:rPr>
                        <a:t>Penicillines</a:t>
                      </a:r>
                      <a:endParaRPr lang="fr-FR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52,8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[29,8 - 69,0]</a:t>
                      </a:r>
                    </a:p>
                  </a:txBody>
                  <a:tcPr marL="0" marR="0" marT="0" marB="0"/>
                </a:tc>
              </a:tr>
              <a:tr h="243815">
                <a:tc>
                  <a:txBody>
                    <a:bodyPr/>
                    <a:lstStyle/>
                    <a:p>
                      <a:pPr lvl="1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+mn-lt"/>
                        </a:rPr>
                        <a:t>amoxicilline - ac clavulanique</a:t>
                      </a:r>
                      <a:endParaRPr lang="fr-FR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[18,4 - 33,4]</a:t>
                      </a:r>
                    </a:p>
                  </a:txBody>
                  <a:tcPr marL="0" marR="0" marT="0" marB="0"/>
                </a:tc>
              </a:tr>
              <a:tr h="243815">
                <a:tc>
                  <a:txBody>
                    <a:bodyPr/>
                    <a:lstStyle/>
                    <a:p>
                      <a:pPr lvl="1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 err="1">
                          <a:effectLst/>
                          <a:latin typeface="+mn-lt"/>
                        </a:rPr>
                        <a:t>Penicillines</a:t>
                      </a:r>
                      <a:r>
                        <a:rPr lang="fr-FR" sz="1600" dirty="0">
                          <a:effectLst/>
                          <a:latin typeface="+mn-lt"/>
                        </a:rPr>
                        <a:t> A</a:t>
                      </a:r>
                      <a:endParaRPr lang="fr-FR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[13,0 - 35,8]</a:t>
                      </a:r>
                    </a:p>
                  </a:txBody>
                  <a:tcPr marL="0" marR="0" marT="0" marB="0"/>
                </a:tc>
              </a:tr>
              <a:tr h="243815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+mn-lt"/>
                        </a:rPr>
                        <a:t>C3G (dont J01DC07 et J01DE)</a:t>
                      </a:r>
                      <a:endParaRPr lang="fr-FR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[0,3 - 1,5]</a:t>
                      </a:r>
                    </a:p>
                  </a:txBody>
                  <a:tcPr marL="0" marR="0" marT="0" marB="0"/>
                </a:tc>
              </a:tr>
              <a:tr h="243815">
                <a:tc>
                  <a:txBody>
                    <a:bodyPr/>
                    <a:lstStyle/>
                    <a:p>
                      <a:pPr lvl="1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+mn-lt"/>
                        </a:rPr>
                        <a:t>C3G Orales (dont J01DC07)</a:t>
                      </a:r>
                      <a:endParaRPr lang="fr-FR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[0,0 - 1,1]</a:t>
                      </a:r>
                    </a:p>
                  </a:txBody>
                  <a:tcPr marL="0" marR="0" marT="0" marB="0"/>
                </a:tc>
              </a:tr>
              <a:tr h="243815">
                <a:tc>
                  <a:txBody>
                    <a:bodyPr/>
                    <a:lstStyle/>
                    <a:p>
                      <a:pPr lvl="1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+mn-lt"/>
                        </a:rPr>
                        <a:t>C3G Inj. inactives sur </a:t>
                      </a:r>
                      <a:r>
                        <a:rPr lang="fr-FR" sz="1600" i="1" dirty="0">
                          <a:effectLst/>
                          <a:latin typeface="+mn-lt"/>
                        </a:rPr>
                        <a:t>P. </a:t>
                      </a:r>
                      <a:r>
                        <a:rPr lang="fr-FR" sz="1600" i="1" dirty="0" err="1">
                          <a:effectLst/>
                          <a:latin typeface="+mn-lt"/>
                        </a:rPr>
                        <a:t>aeruginosa</a:t>
                      </a:r>
                      <a:endParaRPr lang="fr-FR" sz="1600" i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[0,1 - 0,4]</a:t>
                      </a:r>
                    </a:p>
                  </a:txBody>
                  <a:tcPr marL="0" marR="0" marT="0" marB="0"/>
                </a:tc>
              </a:tr>
              <a:tr h="243815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+mn-lt"/>
                        </a:rPr>
                        <a:t>MLS*</a:t>
                      </a:r>
                      <a:endParaRPr lang="fr-FR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[2,2 - 5,1]</a:t>
                      </a:r>
                    </a:p>
                  </a:txBody>
                  <a:tcPr marL="0" marR="0" marT="0" marB="0"/>
                </a:tc>
              </a:tr>
              <a:tr h="243815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+mn-lt"/>
                        </a:rPr>
                        <a:t>Macrolides</a:t>
                      </a:r>
                      <a:endParaRPr lang="fr-FR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[0,9 - 1,9]</a:t>
                      </a:r>
                    </a:p>
                  </a:txBody>
                  <a:tcPr marL="0" marR="0" marT="0" marB="0"/>
                </a:tc>
              </a:tr>
              <a:tr h="243815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+mn-lt"/>
                        </a:rPr>
                        <a:t>Streptogramines</a:t>
                      </a:r>
                      <a:endParaRPr lang="fr-FR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[1,0 - 3,4]</a:t>
                      </a:r>
                    </a:p>
                  </a:txBody>
                  <a:tcPr marL="0" marR="0" marT="0" marB="0"/>
                </a:tc>
              </a:tr>
              <a:tr h="243815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+mn-lt"/>
                        </a:rPr>
                        <a:t>Fluoroquinolones</a:t>
                      </a:r>
                      <a:endParaRPr lang="fr-FR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[2,6 - 5,6]</a:t>
                      </a:r>
                    </a:p>
                  </a:txBody>
                  <a:tcPr marL="0" marR="0" marT="0" marB="0"/>
                </a:tc>
              </a:tr>
              <a:tr h="243815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+mn-lt"/>
                        </a:rPr>
                        <a:t>ofloxacine</a:t>
                      </a:r>
                      <a:endParaRPr lang="fr-FR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[1,0 - 3,4]</a:t>
                      </a:r>
                    </a:p>
                  </a:txBody>
                  <a:tcPr marL="0" marR="0" marT="0" marB="0"/>
                </a:tc>
              </a:tr>
              <a:tr h="243815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+mn-lt"/>
                        </a:rPr>
                        <a:t>ciprofloxacine</a:t>
                      </a:r>
                      <a:endParaRPr lang="fr-FR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[0,0 - 0,8]</a:t>
                      </a:r>
                    </a:p>
                  </a:txBody>
                  <a:tcPr marL="0" marR="0" marT="0" marB="0"/>
                </a:tc>
              </a:tr>
              <a:tr h="243815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+mn-lt"/>
                        </a:rPr>
                        <a:t>levofloxacine</a:t>
                      </a:r>
                      <a:endParaRPr lang="fr-FR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[0,0 - 0,5]</a:t>
                      </a:r>
                    </a:p>
                  </a:txBody>
                  <a:tcPr marL="0" marR="0" marT="0" marB="0"/>
                </a:tc>
              </a:tr>
              <a:tr h="243815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+mn-lt"/>
                        </a:rPr>
                        <a:t>norfloxacine</a:t>
                      </a:r>
                      <a:endParaRPr lang="fr-FR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[0,0 - 1,0]</a:t>
                      </a:r>
                    </a:p>
                  </a:txBody>
                  <a:tcPr marL="0" marR="0" marT="0" marB="0"/>
                </a:tc>
              </a:tr>
              <a:tr h="243815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+mn-lt"/>
                        </a:rPr>
                        <a:t>Sulfamides</a:t>
                      </a:r>
                      <a:endParaRPr lang="fr-FR" sz="16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[0,0 - 1,7]</a:t>
                      </a:r>
                    </a:p>
                  </a:txBody>
                  <a:tcPr marL="0" marR="0" marT="0" marB="0"/>
                </a:tc>
              </a:tr>
              <a:tr h="243815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+mn-lt"/>
                        </a:rPr>
                        <a:t>Imidazoles</a:t>
                      </a:r>
                      <a:endParaRPr lang="fr-FR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5" marR="44445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[0,2 - 1,1]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611560" y="5984900"/>
            <a:ext cx="7345363" cy="2524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50" dirty="0">
                <a:latin typeface="+mn-lt"/>
                <a:cs typeface="+mn-cs"/>
              </a:rPr>
              <a:t>*Macrolides, </a:t>
            </a:r>
            <a:r>
              <a:rPr lang="fr-FR" sz="1050" dirty="0" err="1">
                <a:latin typeface="+mn-lt"/>
                <a:cs typeface="+mn-cs"/>
              </a:rPr>
              <a:t>Lincosamides</a:t>
            </a:r>
            <a:r>
              <a:rPr lang="fr-FR" sz="1050" dirty="0">
                <a:latin typeface="+mn-lt"/>
                <a:cs typeface="+mn-cs"/>
              </a:rPr>
              <a:t>, </a:t>
            </a:r>
            <a:r>
              <a:rPr lang="fr-FR" sz="1050" dirty="0" err="1">
                <a:latin typeface="+mn-lt"/>
                <a:cs typeface="+mn-cs"/>
              </a:rPr>
              <a:t>Streptogramines</a:t>
            </a:r>
            <a:endParaRPr lang="fr-FR" sz="1050" dirty="0">
              <a:latin typeface="+mn-lt"/>
              <a:cs typeface="+mn-c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Résistances bactériennes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42988" y="3429000"/>
            <a:ext cx="6256337" cy="742950"/>
          </a:xfrm>
        </p:spPr>
        <p:txBody>
          <a:bodyPr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fr-FR" dirty="0" smtClean="0"/>
              <a:t>Pour les distributions, les résultats concernent les couples bactérie – ATB pour lesquels au moins 10 souches ont été testées</a:t>
            </a:r>
            <a:endParaRPr lang="fr-FR" dirty="0"/>
          </a:p>
        </p:txBody>
      </p:sp>
      <p:sp>
        <p:nvSpPr>
          <p:cNvPr id="68612" name="Espace réservé du pied de page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chemeClr val="tx2"/>
                </a:solidFill>
              </a:rPr>
              <a:t>Réseau ATB Paris-Nord : résultats 2015</a:t>
            </a:r>
            <a:endParaRPr lang="en-US" altLang="fr-FR" dirty="0" err="1" smtClean="0">
              <a:solidFill>
                <a:schemeClr val="tx2"/>
              </a:solidFill>
            </a:endParaRPr>
          </a:p>
        </p:txBody>
      </p:sp>
      <p:sp>
        <p:nvSpPr>
          <p:cNvPr id="68613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08A2ECC-6FE1-44B3-B229-437D21F593AC}" type="slidenum">
              <a:rPr lang="en-US" altLang="fr-F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45</a:t>
            </a:fld>
            <a:endParaRPr lang="en-US" altLang="fr-FR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dirty="0" smtClean="0"/>
              <a:t>Résistances bactériennes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3100" dirty="0" smtClean="0"/>
              <a:t>Incidence pour 1000 JH</a:t>
            </a:r>
            <a:endParaRPr lang="fr-FR" sz="3100" dirty="0"/>
          </a:p>
        </p:txBody>
      </p:sp>
      <p:sp>
        <p:nvSpPr>
          <p:cNvPr id="69635" name="Espace réservé du pied de page 2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chemeClr val="tx2"/>
                </a:solidFill>
              </a:rPr>
              <a:t>Réseau ATB Paris-Nord : résultats 2015</a:t>
            </a:r>
            <a:endParaRPr lang="en-US" altLang="fr-FR" dirty="0" err="1" smtClean="0">
              <a:solidFill>
                <a:schemeClr val="tx2"/>
              </a:solidFill>
            </a:endParaRPr>
          </a:p>
        </p:txBody>
      </p:sp>
      <p:sp>
        <p:nvSpPr>
          <p:cNvPr id="69636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9380379-4583-4F84-8F5C-52B2714CAF25}" type="slidenum">
              <a:rPr lang="en-US" altLang="fr-F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46</a:t>
            </a:fld>
            <a:endParaRPr lang="en-US" altLang="fr-FR" smtClean="0">
              <a:solidFill>
                <a:schemeClr val="tx2"/>
              </a:solidFill>
            </a:endParaRPr>
          </a:p>
        </p:txBody>
      </p:sp>
      <p:graphicFrame>
        <p:nvGraphicFramePr>
          <p:cNvPr id="8" name="Espace réservé du contenu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0614037"/>
              </p:ext>
            </p:extLst>
          </p:nvPr>
        </p:nvGraphicFramePr>
        <p:xfrm>
          <a:off x="323850" y="1196975"/>
          <a:ext cx="7777162" cy="49056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63584"/>
                <a:gridCol w="736405"/>
                <a:gridCol w="951939"/>
                <a:gridCol w="215534"/>
                <a:gridCol w="727425"/>
                <a:gridCol w="727425"/>
                <a:gridCol w="727425"/>
                <a:gridCol w="727425"/>
              </a:tblGrid>
              <a:tr h="28780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Bactéries</a:t>
                      </a:r>
                      <a:endParaRPr lang="fr-FR" sz="16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Incidence des souches résistantes (pour 1000JH)</a:t>
                      </a:r>
                      <a:endParaRPr lang="fr-FR" sz="16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58490">
                <a:tc>
                  <a:txBody>
                    <a:bodyPr/>
                    <a:lstStyle/>
                    <a:p>
                      <a:pPr algn="l" fontAlgn="ctr"/>
                      <a:endParaRPr lang="fr-FR" sz="1600" b="1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6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Distribution</a:t>
                      </a:r>
                      <a:endParaRPr lang="fr-FR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5849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4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solidFill>
                            <a:schemeClr val="bg1"/>
                          </a:solidFill>
                          <a:effectLst/>
                        </a:rPr>
                        <a:t>N ES</a:t>
                      </a:r>
                      <a:endParaRPr lang="fr-FR" sz="1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4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solidFill>
                            <a:schemeClr val="bg1"/>
                          </a:solidFill>
                          <a:effectLst/>
                        </a:rPr>
                        <a:t>Moyenne*</a:t>
                      </a:r>
                      <a:endParaRPr lang="fr-FR" sz="1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4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4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solidFill>
                            <a:schemeClr val="bg1"/>
                          </a:solidFill>
                          <a:effectLst/>
                        </a:rPr>
                        <a:t>N ES**</a:t>
                      </a:r>
                      <a:endParaRPr lang="fr-FR" sz="1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4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solidFill>
                            <a:schemeClr val="bg1"/>
                          </a:solidFill>
                          <a:effectLst/>
                        </a:rPr>
                        <a:t>p25</a:t>
                      </a:r>
                      <a:endParaRPr lang="fr-FR" sz="1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4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solidFill>
                            <a:schemeClr val="bg1"/>
                          </a:solidFill>
                          <a:effectLst/>
                        </a:rPr>
                        <a:t>Médiane</a:t>
                      </a:r>
                      <a:endParaRPr lang="fr-FR" sz="1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4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p75</a:t>
                      </a:r>
                      <a:endParaRPr lang="fr-FR" sz="1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4" marB="0" anchor="b">
                    <a:solidFill>
                      <a:schemeClr val="accent2"/>
                    </a:solidFill>
                  </a:tcPr>
                </a:tc>
              </a:tr>
              <a:tr h="25849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1" u="none" strike="noStrike" dirty="0">
                          <a:effectLst/>
                        </a:rPr>
                        <a:t>Staphylococcus aureus</a:t>
                      </a:r>
                      <a:endParaRPr lang="fr-FR" sz="1600" b="1" i="1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4" marB="0" anchor="b"/>
                </a:tc>
              </a:tr>
              <a:tr h="25849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R oxacilline (=SARM)</a:t>
                      </a:r>
                      <a:endParaRPr lang="fr-FR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0,48</a:t>
                      </a:r>
                    </a:p>
                  </a:txBody>
                  <a:tcPr marL="9525" marR="9525" marT="9525" marB="0" anchor="b"/>
                </a:tc>
              </a:tr>
              <a:tr h="25849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1" u="none" strike="noStrike" dirty="0">
                          <a:effectLst/>
                        </a:rPr>
                        <a:t>Pseudomonas </a:t>
                      </a:r>
                      <a:r>
                        <a:rPr lang="fr-FR" sz="1600" b="1" i="1" u="none" strike="noStrike" dirty="0" err="1">
                          <a:effectLst/>
                        </a:rPr>
                        <a:t>aeruginosa</a:t>
                      </a:r>
                      <a:endParaRPr lang="fr-FR" sz="1600" b="1" i="1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849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I ou R ceftazidime</a:t>
                      </a:r>
                      <a:endParaRPr lang="fr-FR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0,21</a:t>
                      </a:r>
                    </a:p>
                  </a:txBody>
                  <a:tcPr marL="9525" marR="9525" marT="9525" marB="0" anchor="b"/>
                </a:tc>
              </a:tr>
              <a:tr h="25849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I ou R imipeneme</a:t>
                      </a:r>
                      <a:endParaRPr lang="fr-FR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0,28</a:t>
                      </a:r>
                    </a:p>
                  </a:txBody>
                  <a:tcPr marL="9525" marR="9525" marT="9525" marB="0" anchor="b"/>
                </a:tc>
              </a:tr>
              <a:tr h="25849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I ou R ciprofloxacine</a:t>
                      </a:r>
                      <a:endParaRPr lang="fr-FR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0,21</a:t>
                      </a:r>
                    </a:p>
                  </a:txBody>
                  <a:tcPr marL="9525" marR="9525" marT="9525" marB="0" anchor="b"/>
                </a:tc>
              </a:tr>
              <a:tr h="25849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1" u="none" strike="noStrike" dirty="0" err="1">
                          <a:effectLst/>
                        </a:rPr>
                        <a:t>Enterobacter</a:t>
                      </a:r>
                      <a:r>
                        <a:rPr lang="fr-FR" sz="1600" b="1" i="1" u="none" strike="noStrike" dirty="0">
                          <a:effectLst/>
                        </a:rPr>
                        <a:t> </a:t>
                      </a:r>
                      <a:r>
                        <a:rPr lang="fr-FR" sz="1600" b="1" i="1" u="none" strike="noStrike" dirty="0" err="1">
                          <a:effectLst/>
                        </a:rPr>
                        <a:t>cloacae</a:t>
                      </a:r>
                      <a:endParaRPr lang="fr-FR" sz="1600" b="1" i="1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36244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</a:rPr>
                        <a:t>I ou R au </a:t>
                      </a:r>
                      <a:r>
                        <a:rPr lang="fr-FR" sz="1600" u="none" strike="noStrike" dirty="0" err="1">
                          <a:effectLst/>
                        </a:rPr>
                        <a:t>cefotaxime</a:t>
                      </a:r>
                      <a:r>
                        <a:rPr lang="fr-FR" sz="1600" u="none" strike="noStrike" dirty="0">
                          <a:effectLst/>
                        </a:rPr>
                        <a:t> </a:t>
                      </a:r>
                      <a:r>
                        <a:rPr lang="fr-FR" sz="1600" u="none" strike="noStrike" dirty="0" smtClean="0">
                          <a:effectLst/>
                        </a:rPr>
                        <a:t/>
                      </a:r>
                      <a:br>
                        <a:rPr lang="fr-FR" sz="1600" u="none" strike="noStrike" dirty="0" smtClean="0">
                          <a:effectLst/>
                        </a:rPr>
                      </a:br>
                      <a:r>
                        <a:rPr lang="fr-FR" sz="1200" u="none" strike="noStrike" dirty="0" smtClean="0">
                          <a:effectLst/>
                        </a:rPr>
                        <a:t>(</a:t>
                      </a:r>
                      <a:r>
                        <a:rPr lang="fr-FR" sz="1200" u="none" strike="noStrike" dirty="0">
                          <a:effectLst/>
                        </a:rPr>
                        <a:t>ou </a:t>
                      </a:r>
                      <a:r>
                        <a:rPr lang="fr-FR" sz="1200" u="none" strike="noStrike" dirty="0" err="1">
                          <a:effectLst/>
                        </a:rPr>
                        <a:t>ceftriaxone</a:t>
                      </a:r>
                      <a:r>
                        <a:rPr lang="fr-FR" sz="1200" u="none" strike="noStrike" dirty="0">
                          <a:effectLst/>
                        </a:rPr>
                        <a:t> ou </a:t>
                      </a:r>
                      <a:r>
                        <a:rPr lang="fr-FR" sz="1200" u="none" strike="noStrike" dirty="0" err="1">
                          <a:effectLst/>
                        </a:rPr>
                        <a:t>ceftazidime</a:t>
                      </a:r>
                      <a:r>
                        <a:rPr lang="fr-FR" sz="1200" u="none" strike="noStrike" dirty="0">
                          <a:effectLst/>
                        </a:rPr>
                        <a:t>)</a:t>
                      </a:r>
                      <a:endParaRPr lang="fr-FR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0,32</a:t>
                      </a:r>
                    </a:p>
                  </a:txBody>
                  <a:tcPr marL="9525" marR="9525" marT="9525" marB="0" anchor="b"/>
                </a:tc>
              </a:tr>
              <a:tr h="25849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1" u="none" strike="noStrike" dirty="0">
                          <a:effectLst/>
                        </a:rPr>
                        <a:t>Escherichia coli</a:t>
                      </a:r>
                      <a:endParaRPr lang="fr-FR" sz="1600" b="1" i="1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849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</a:rPr>
                        <a:t>I ou R cefotaxime </a:t>
                      </a:r>
                      <a:r>
                        <a:rPr lang="pt-BR" sz="1200" u="none" strike="noStrike" dirty="0" smtClean="0">
                          <a:effectLst/>
                        </a:rPr>
                        <a:t>(ou ceftriaxone)</a:t>
                      </a:r>
                      <a:endParaRPr lang="pt-BR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0,89</a:t>
                      </a:r>
                    </a:p>
                  </a:txBody>
                  <a:tcPr marL="9525" marR="9525" marT="9525" marB="0" anchor="b"/>
                </a:tc>
              </a:tr>
              <a:tr h="25849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I ou R ciprofloxacine</a:t>
                      </a:r>
                      <a:endParaRPr lang="fr-FR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1,31</a:t>
                      </a:r>
                    </a:p>
                  </a:txBody>
                  <a:tcPr marL="9525" marR="9525" marT="9525" marB="0" anchor="b"/>
                </a:tc>
              </a:tr>
              <a:tr h="25849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1" u="none" strike="noStrike" dirty="0" err="1">
                          <a:effectLst/>
                        </a:rPr>
                        <a:t>Klebsiella</a:t>
                      </a:r>
                      <a:r>
                        <a:rPr lang="fr-FR" sz="1600" b="1" i="1" u="none" strike="noStrike" dirty="0">
                          <a:effectLst/>
                        </a:rPr>
                        <a:t> </a:t>
                      </a:r>
                      <a:r>
                        <a:rPr lang="fr-FR" sz="1600" b="1" i="1" u="none" strike="noStrike" dirty="0" err="1">
                          <a:effectLst/>
                        </a:rPr>
                        <a:t>pneumoniae</a:t>
                      </a:r>
                      <a:endParaRPr lang="fr-FR" sz="1600" b="1" i="1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849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</a:rPr>
                        <a:t>I ou R cefotaxime </a:t>
                      </a:r>
                      <a:r>
                        <a:rPr lang="pt-BR" sz="1200" u="none" strike="noStrike" dirty="0" smtClean="0">
                          <a:effectLst/>
                        </a:rPr>
                        <a:t>(ou ceftriaxone)</a:t>
                      </a:r>
                      <a:endParaRPr lang="pt-BR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0,42</a:t>
                      </a:r>
                    </a:p>
                  </a:txBody>
                  <a:tcPr marL="9525" marR="9525" marT="9525" marB="0" anchor="b"/>
                </a:tc>
              </a:tr>
              <a:tr h="25849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</a:rPr>
                        <a:t>I ou R ciprofloxacine</a:t>
                      </a:r>
                      <a:endParaRPr lang="fr-FR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0,41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9792" name="ZoneTexte 8"/>
          <p:cNvSpPr txBox="1">
            <a:spLocks noChangeArrowheads="1"/>
          </p:cNvSpPr>
          <p:nvPr/>
        </p:nvSpPr>
        <p:spPr bwMode="auto">
          <a:xfrm>
            <a:off x="323850" y="6092825"/>
            <a:ext cx="79930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rgbClr val="7030A0"/>
              </a:buClr>
              <a:buSzPct val="73000"/>
              <a:buFont typeface="Wingdings 2" pitchFamily="18" charset="2"/>
              <a:buChar char=""/>
              <a:defRPr sz="2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itchFamily="18" charset="2"/>
              <a:buChar char=""/>
              <a:defRPr sz="2300">
                <a:solidFill>
                  <a:srgbClr val="6C6C6C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itchFamily="18" charset="2"/>
              <a:buChar char=""/>
              <a:defRPr sz="2000">
                <a:solidFill>
                  <a:srgbClr val="6C6C6C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200">
                <a:latin typeface="Trebuchet MS" pitchFamily="34" charset="0"/>
              </a:rPr>
              <a:t>*Incidence moyenne: somme des souches résistances dans l'ensemble du réseau / somme des JH du réseau*1000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200">
                <a:latin typeface="Trebuchet MS" pitchFamily="34" charset="0"/>
              </a:rPr>
              <a:t>**Nombre d'ES ayant testé au moins 10 souches pour le couple bactérie-ATB concerné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Résistances bactériennes</a:t>
            </a:r>
            <a:br>
              <a:rPr lang="fr-FR" dirty="0" smtClean="0"/>
            </a:br>
            <a:r>
              <a:rPr lang="fr-FR" sz="2200" dirty="0" smtClean="0"/>
              <a:t>Pourcentage de résistance au sein de l’espèce</a:t>
            </a:r>
            <a:endParaRPr lang="fr-FR" sz="2200" dirty="0"/>
          </a:p>
        </p:txBody>
      </p:sp>
      <p:sp>
        <p:nvSpPr>
          <p:cNvPr id="70659" name="Espace réservé du pied de page 2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chemeClr val="tx2"/>
                </a:solidFill>
              </a:rPr>
              <a:t>Réseau ATB Paris-Nord : résultats 2015</a:t>
            </a:r>
            <a:endParaRPr lang="en-US" altLang="fr-FR" dirty="0" err="1" smtClean="0">
              <a:solidFill>
                <a:schemeClr val="tx2"/>
              </a:solidFill>
            </a:endParaRPr>
          </a:p>
        </p:txBody>
      </p:sp>
      <p:sp>
        <p:nvSpPr>
          <p:cNvPr id="70660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A0886D6-E26C-40A9-BF84-7521F4D7D8AD}" type="slidenum">
              <a:rPr lang="en-US" altLang="fr-F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47</a:t>
            </a:fld>
            <a:endParaRPr lang="en-US" altLang="fr-FR" smtClean="0">
              <a:solidFill>
                <a:schemeClr val="tx2"/>
              </a:solidFill>
            </a:endParaRPr>
          </a:p>
        </p:txBody>
      </p:sp>
      <p:graphicFrame>
        <p:nvGraphicFramePr>
          <p:cNvPr id="8" name="Espace réservé du contenu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7471637"/>
              </p:ext>
            </p:extLst>
          </p:nvPr>
        </p:nvGraphicFramePr>
        <p:xfrm>
          <a:off x="323850" y="1268413"/>
          <a:ext cx="7777162" cy="49315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63584"/>
                <a:gridCol w="736405"/>
                <a:gridCol w="951939"/>
                <a:gridCol w="215534"/>
                <a:gridCol w="727425"/>
                <a:gridCol w="727425"/>
                <a:gridCol w="727425"/>
                <a:gridCol w="727425"/>
              </a:tblGrid>
              <a:tr h="28837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Bactéries</a:t>
                      </a:r>
                      <a:endParaRPr lang="fr-FR" sz="16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Pourcentage de résistance au sein de l’espèce</a:t>
                      </a:r>
                      <a:endParaRPr lang="fr-FR" sz="16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58490">
                <a:tc>
                  <a:txBody>
                    <a:bodyPr/>
                    <a:lstStyle/>
                    <a:p>
                      <a:pPr algn="l" fontAlgn="ctr"/>
                      <a:endParaRPr lang="fr-FR" sz="1600" b="1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6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Distribution</a:t>
                      </a:r>
                      <a:endParaRPr lang="fr-FR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4" marB="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5849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4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solidFill>
                            <a:schemeClr val="bg1"/>
                          </a:solidFill>
                          <a:effectLst/>
                        </a:rPr>
                        <a:t>N ES</a:t>
                      </a:r>
                      <a:endParaRPr lang="fr-FR" sz="1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4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Moyenne*</a:t>
                      </a:r>
                      <a:endParaRPr lang="fr-FR" sz="1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4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4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solidFill>
                            <a:schemeClr val="bg1"/>
                          </a:solidFill>
                          <a:effectLst/>
                        </a:rPr>
                        <a:t>N ES**</a:t>
                      </a:r>
                      <a:endParaRPr lang="fr-FR" sz="1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4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solidFill>
                            <a:schemeClr val="bg1"/>
                          </a:solidFill>
                          <a:effectLst/>
                        </a:rPr>
                        <a:t>p25</a:t>
                      </a:r>
                      <a:endParaRPr lang="fr-FR" sz="1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4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solidFill>
                            <a:schemeClr val="bg1"/>
                          </a:solidFill>
                          <a:effectLst/>
                        </a:rPr>
                        <a:t>Médiane</a:t>
                      </a:r>
                      <a:endParaRPr lang="fr-FR" sz="14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4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p75</a:t>
                      </a:r>
                      <a:endParaRPr lang="fr-FR" sz="1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4" marB="0" anchor="b">
                    <a:solidFill>
                      <a:schemeClr val="accent2"/>
                    </a:solidFill>
                  </a:tcPr>
                </a:tc>
              </a:tr>
              <a:tr h="25849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1" u="none" strike="noStrike" dirty="0">
                          <a:effectLst/>
                        </a:rPr>
                        <a:t>Staphylococcus aureus</a:t>
                      </a:r>
                      <a:endParaRPr lang="fr-FR" sz="1600" b="1" i="1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849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R oxacilline (=SARM)</a:t>
                      </a:r>
                      <a:endParaRPr lang="fr-FR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24,0</a:t>
                      </a:r>
                    </a:p>
                  </a:txBody>
                  <a:tcPr marL="9525" marR="9525" marT="9525" marB="0" anchor="b"/>
                </a:tc>
              </a:tr>
              <a:tr h="25849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1" u="none" strike="noStrike" dirty="0">
                          <a:effectLst/>
                        </a:rPr>
                        <a:t>Pseudomonas </a:t>
                      </a:r>
                      <a:r>
                        <a:rPr lang="fr-FR" sz="1600" b="1" i="1" u="none" strike="noStrike" dirty="0" err="1">
                          <a:effectLst/>
                        </a:rPr>
                        <a:t>aeruginosa</a:t>
                      </a:r>
                      <a:endParaRPr lang="fr-FR" sz="1600" b="1" i="1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849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I ou R ceftazidime</a:t>
                      </a:r>
                      <a:endParaRPr lang="fr-FR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13,5</a:t>
                      </a:r>
                    </a:p>
                  </a:txBody>
                  <a:tcPr marL="9525" marR="9525" marT="9525" marB="0" anchor="b"/>
                </a:tc>
              </a:tr>
              <a:tr h="25849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I ou R imipeneme</a:t>
                      </a:r>
                      <a:endParaRPr lang="fr-FR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20,1</a:t>
                      </a:r>
                    </a:p>
                  </a:txBody>
                  <a:tcPr marL="9525" marR="9525" marT="9525" marB="0" anchor="b"/>
                </a:tc>
              </a:tr>
              <a:tr h="25849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I ou R ciprofloxacine</a:t>
                      </a:r>
                      <a:endParaRPr lang="fr-FR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14,3</a:t>
                      </a:r>
                    </a:p>
                  </a:txBody>
                  <a:tcPr marL="9525" marR="9525" marT="9525" marB="0" anchor="b"/>
                </a:tc>
              </a:tr>
              <a:tr h="25849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1" u="none" strike="noStrike" dirty="0" err="1">
                          <a:effectLst/>
                        </a:rPr>
                        <a:t>Enterobacter</a:t>
                      </a:r>
                      <a:r>
                        <a:rPr lang="fr-FR" sz="1600" b="1" i="1" u="none" strike="noStrike" dirty="0">
                          <a:effectLst/>
                        </a:rPr>
                        <a:t> </a:t>
                      </a:r>
                      <a:r>
                        <a:rPr lang="fr-FR" sz="1600" b="1" i="1" u="none" strike="noStrike" dirty="0" err="1">
                          <a:effectLst/>
                        </a:rPr>
                        <a:t>cloacae</a:t>
                      </a:r>
                      <a:endParaRPr lang="fr-FR" sz="1600" b="1" i="1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36244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</a:rPr>
                        <a:t>I ou R au </a:t>
                      </a:r>
                      <a:r>
                        <a:rPr lang="fr-FR" sz="1600" u="none" strike="noStrike" dirty="0" err="1">
                          <a:effectLst/>
                        </a:rPr>
                        <a:t>cefotaxime</a:t>
                      </a:r>
                      <a:r>
                        <a:rPr lang="fr-FR" sz="1600" u="none" strike="noStrike" dirty="0">
                          <a:effectLst/>
                        </a:rPr>
                        <a:t> </a:t>
                      </a:r>
                      <a:r>
                        <a:rPr lang="fr-FR" sz="1600" u="none" strike="noStrike" dirty="0" smtClean="0">
                          <a:effectLst/>
                        </a:rPr>
                        <a:t/>
                      </a:r>
                      <a:br>
                        <a:rPr lang="fr-FR" sz="1600" u="none" strike="noStrike" dirty="0" smtClean="0">
                          <a:effectLst/>
                        </a:rPr>
                      </a:br>
                      <a:r>
                        <a:rPr lang="fr-FR" sz="1200" u="none" strike="noStrike" dirty="0" smtClean="0">
                          <a:effectLst/>
                        </a:rPr>
                        <a:t>(</a:t>
                      </a:r>
                      <a:r>
                        <a:rPr lang="fr-FR" sz="1200" u="none" strike="noStrike" dirty="0">
                          <a:effectLst/>
                        </a:rPr>
                        <a:t>ou </a:t>
                      </a:r>
                      <a:r>
                        <a:rPr lang="fr-FR" sz="1200" u="none" strike="noStrike" dirty="0" err="1">
                          <a:effectLst/>
                        </a:rPr>
                        <a:t>ceftriaxone</a:t>
                      </a:r>
                      <a:r>
                        <a:rPr lang="fr-FR" sz="1200" u="none" strike="noStrike" dirty="0">
                          <a:effectLst/>
                        </a:rPr>
                        <a:t> ou </a:t>
                      </a:r>
                      <a:r>
                        <a:rPr lang="fr-FR" sz="1200" u="none" strike="noStrike" dirty="0" err="1">
                          <a:effectLst/>
                        </a:rPr>
                        <a:t>ceftazidime</a:t>
                      </a:r>
                      <a:r>
                        <a:rPr lang="fr-FR" sz="1200" u="none" strike="noStrike" dirty="0">
                          <a:effectLst/>
                        </a:rPr>
                        <a:t>)</a:t>
                      </a:r>
                      <a:endParaRPr lang="fr-FR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60,0</a:t>
                      </a:r>
                    </a:p>
                  </a:txBody>
                  <a:tcPr marL="9525" marR="9525" marT="9525" marB="0" anchor="b"/>
                </a:tc>
              </a:tr>
              <a:tr h="25849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1" u="none" strike="noStrike" dirty="0">
                          <a:effectLst/>
                        </a:rPr>
                        <a:t>Escherichia coli</a:t>
                      </a:r>
                      <a:endParaRPr lang="fr-FR" sz="1600" b="1" i="1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849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</a:rPr>
                        <a:t>I ou R cefotaxime </a:t>
                      </a:r>
                      <a:r>
                        <a:rPr lang="pt-BR" sz="1200" u="none" strike="noStrike" dirty="0" smtClean="0">
                          <a:effectLst/>
                        </a:rPr>
                        <a:t>(ou ceftriaxone)</a:t>
                      </a:r>
                      <a:endParaRPr lang="pt-BR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17,0</a:t>
                      </a:r>
                    </a:p>
                  </a:txBody>
                  <a:tcPr marL="9525" marR="9525" marT="9525" marB="0" anchor="b"/>
                </a:tc>
              </a:tr>
              <a:tr h="25849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I ou R ciprofloxacine</a:t>
                      </a:r>
                      <a:endParaRPr lang="fr-FR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23,5</a:t>
                      </a:r>
                    </a:p>
                  </a:txBody>
                  <a:tcPr marL="9525" marR="9525" marT="9525" marB="0" anchor="b"/>
                </a:tc>
              </a:tr>
              <a:tr h="25849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1" u="none" strike="noStrike" dirty="0" err="1">
                          <a:effectLst/>
                        </a:rPr>
                        <a:t>Klebsiella</a:t>
                      </a:r>
                      <a:r>
                        <a:rPr lang="fr-FR" sz="1600" b="1" i="1" u="none" strike="noStrike" dirty="0">
                          <a:effectLst/>
                        </a:rPr>
                        <a:t> </a:t>
                      </a:r>
                      <a:r>
                        <a:rPr lang="fr-FR" sz="1600" b="1" i="1" u="none" strike="noStrike" dirty="0" err="1">
                          <a:effectLst/>
                        </a:rPr>
                        <a:t>pneumoniae</a:t>
                      </a:r>
                      <a:endParaRPr lang="fr-FR" sz="1600" b="1" i="1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849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</a:rPr>
                        <a:t>I ou R cefotaxime </a:t>
                      </a:r>
                      <a:r>
                        <a:rPr lang="pt-BR" sz="1200" u="none" strike="noStrike" dirty="0" smtClean="0">
                          <a:effectLst/>
                        </a:rPr>
                        <a:t>(ou ceftriaxone)</a:t>
                      </a:r>
                      <a:endParaRPr lang="pt-BR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36,8</a:t>
                      </a:r>
                    </a:p>
                  </a:txBody>
                  <a:tcPr marL="9525" marR="9525" marT="9525" marB="0" anchor="b"/>
                </a:tc>
              </a:tr>
              <a:tr h="25849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I ou R ciprofloxacine</a:t>
                      </a:r>
                      <a:endParaRPr lang="fr-FR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35,2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70816" name="ZoneTexte 8"/>
          <p:cNvSpPr txBox="1">
            <a:spLocks noChangeArrowheads="1"/>
          </p:cNvSpPr>
          <p:nvPr/>
        </p:nvSpPr>
        <p:spPr bwMode="auto">
          <a:xfrm>
            <a:off x="323850" y="6247531"/>
            <a:ext cx="7777163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rgbClr val="7030A0"/>
              </a:buClr>
              <a:buSzPct val="73000"/>
              <a:buFont typeface="Wingdings 2" pitchFamily="18" charset="2"/>
              <a:buChar char=""/>
              <a:defRPr sz="2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itchFamily="18" charset="2"/>
              <a:buChar char=""/>
              <a:defRPr sz="2300">
                <a:solidFill>
                  <a:srgbClr val="6C6C6C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itchFamily="18" charset="2"/>
              <a:buChar char=""/>
              <a:defRPr sz="2000">
                <a:solidFill>
                  <a:srgbClr val="6C6C6C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200">
                <a:latin typeface="Trebuchet MS" pitchFamily="34" charset="0"/>
              </a:rPr>
              <a:t>**Nombre d'ES ayant testé au moins 10 souches pour le couple bactérie-ATB concerné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1988840"/>
            <a:ext cx="7128792" cy="13620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Consommations d’antibiotiques et résistances bactériennes</a:t>
            </a:r>
            <a:endParaRPr lang="fr-FR" dirty="0"/>
          </a:p>
        </p:txBody>
      </p:sp>
      <p:sp>
        <p:nvSpPr>
          <p:cNvPr id="71683" name="Espace réservé du texte 2"/>
          <p:cNvSpPr>
            <a:spLocks noGrp="1"/>
          </p:cNvSpPr>
          <p:nvPr>
            <p:ph type="body" idx="1"/>
          </p:nvPr>
        </p:nvSpPr>
        <p:spPr>
          <a:xfrm>
            <a:off x="1042988" y="3429000"/>
            <a:ext cx="6256337" cy="742950"/>
          </a:xfrm>
        </p:spPr>
        <p:txBody>
          <a:bodyPr/>
          <a:lstStyle/>
          <a:p>
            <a:pPr eaLnBrk="1" hangingPunct="1"/>
            <a:endParaRPr lang="fr-FR" altLang="fr-FR" smtClean="0"/>
          </a:p>
        </p:txBody>
      </p:sp>
      <p:sp>
        <p:nvSpPr>
          <p:cNvPr id="71684" name="Espace réservé du pied de page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chemeClr val="tx2"/>
                </a:solidFill>
              </a:rPr>
              <a:t>Réseau ATB Paris-Nord : résultats 2015</a:t>
            </a:r>
            <a:endParaRPr lang="en-US" altLang="fr-FR" dirty="0" err="1" smtClean="0">
              <a:solidFill>
                <a:schemeClr val="tx2"/>
              </a:solidFill>
            </a:endParaRPr>
          </a:p>
        </p:txBody>
      </p:sp>
      <p:sp>
        <p:nvSpPr>
          <p:cNvPr id="71685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147E480-BCB6-4359-BCA9-6D595957E631}" type="slidenum">
              <a:rPr lang="en-US" altLang="fr-F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48</a:t>
            </a:fld>
            <a:endParaRPr lang="en-US" altLang="fr-FR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44624"/>
            <a:ext cx="7300664" cy="8767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Représentation graphique de </a:t>
            </a:r>
            <a:r>
              <a:rPr lang="fr-FR" dirty="0" err="1" smtClean="0"/>
              <a:t>monnet</a:t>
            </a:r>
            <a:endParaRPr lang="fr-FR" dirty="0"/>
          </a:p>
        </p:txBody>
      </p:sp>
      <p:pic>
        <p:nvPicPr>
          <p:cNvPr id="7270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6013" y="1125538"/>
            <a:ext cx="6042025" cy="4159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2708" name="Espace réservé du pied de page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chemeClr val="tx2"/>
                </a:solidFill>
              </a:rPr>
              <a:t>Réseau ATB Paris-Nord : résultats 2015</a:t>
            </a:r>
            <a:endParaRPr lang="en-US" altLang="fr-FR" dirty="0" err="1" smtClean="0">
              <a:solidFill>
                <a:schemeClr val="tx2"/>
              </a:solidFill>
            </a:endParaRPr>
          </a:p>
        </p:txBody>
      </p:sp>
      <p:sp>
        <p:nvSpPr>
          <p:cNvPr id="72709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FCE8694-48F9-4D32-8D4A-1C1EA315218D}" type="slidenum">
              <a:rPr lang="en-US" altLang="fr-F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49</a:t>
            </a:fld>
            <a:endParaRPr lang="en-US" altLang="fr-FR" smtClean="0">
              <a:solidFill>
                <a:schemeClr val="tx2"/>
              </a:solidFill>
            </a:endParaRPr>
          </a:p>
        </p:txBody>
      </p:sp>
      <p:sp>
        <p:nvSpPr>
          <p:cNvPr id="72710" name="Rectangle 5"/>
          <p:cNvSpPr>
            <a:spLocks noChangeArrowheads="1"/>
          </p:cNvSpPr>
          <p:nvPr/>
        </p:nvSpPr>
        <p:spPr bwMode="auto">
          <a:xfrm>
            <a:off x="684213" y="5445125"/>
            <a:ext cx="74882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rgbClr val="7030A0"/>
              </a:buClr>
              <a:buSzPct val="73000"/>
              <a:buFont typeface="Wingdings 2" pitchFamily="18" charset="2"/>
              <a:buChar char=""/>
              <a:defRPr sz="2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itchFamily="18" charset="2"/>
              <a:buChar char=""/>
              <a:defRPr sz="2300">
                <a:solidFill>
                  <a:srgbClr val="6C6C6C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itchFamily="18" charset="2"/>
              <a:buChar char=""/>
              <a:defRPr sz="2000">
                <a:solidFill>
                  <a:srgbClr val="6C6C6C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800">
                <a:latin typeface="Trebuchet MS" pitchFamily="34" charset="0"/>
              </a:rPr>
              <a:t>Les figures à venir suivent le modèle proposé par DL Monnet* pour la surveillance en réseau des consommations d’AB et des résistances bactériennes.</a:t>
            </a:r>
          </a:p>
        </p:txBody>
      </p:sp>
      <p:sp>
        <p:nvSpPr>
          <p:cNvPr id="72711" name="ZoneTexte 6"/>
          <p:cNvSpPr txBox="1">
            <a:spLocks noChangeArrowheads="1"/>
          </p:cNvSpPr>
          <p:nvPr/>
        </p:nvSpPr>
        <p:spPr bwMode="auto">
          <a:xfrm>
            <a:off x="684213" y="6369050"/>
            <a:ext cx="74882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rgbClr val="7030A0"/>
              </a:buClr>
              <a:buSzPct val="73000"/>
              <a:buFont typeface="Wingdings 2" pitchFamily="18" charset="2"/>
              <a:buChar char=""/>
              <a:defRPr sz="2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itchFamily="18" charset="2"/>
              <a:buChar char=""/>
              <a:defRPr sz="2300">
                <a:solidFill>
                  <a:srgbClr val="6C6C6C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itchFamily="18" charset="2"/>
              <a:buChar char=""/>
              <a:defRPr sz="2000">
                <a:solidFill>
                  <a:srgbClr val="6C6C6C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200">
                <a:latin typeface="Trebuchet MS" pitchFamily="34" charset="0"/>
              </a:rPr>
              <a:t>*DL Monnet, Ann Fr Anesth Réanim 2000 ; 19 : 409-17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Es participants (4)</a:t>
            </a:r>
            <a:endParaRPr lang="fr-FR" dirty="0"/>
          </a:p>
        </p:txBody>
      </p:sp>
      <p:sp>
        <p:nvSpPr>
          <p:cNvPr id="14339" name="Espace réservé du contenu 2"/>
          <p:cNvSpPr>
            <a:spLocks noGrp="1"/>
          </p:cNvSpPr>
          <p:nvPr>
            <p:ph idx="1"/>
          </p:nvPr>
        </p:nvSpPr>
        <p:spPr>
          <a:xfrm>
            <a:off x="457200" y="1196975"/>
            <a:ext cx="7859713" cy="5259388"/>
          </a:xfrm>
        </p:spPr>
        <p:txBody>
          <a:bodyPr/>
          <a:lstStyle/>
          <a:p>
            <a:pPr eaLnBrk="1" hangingPunct="1"/>
            <a:r>
              <a:rPr lang="fr-FR" altLang="fr-FR" smtClean="0"/>
              <a:t>Participation au sein des catégories d’ES</a:t>
            </a:r>
          </a:p>
          <a:p>
            <a:pPr eaLnBrk="1" hangingPunct="1"/>
            <a:endParaRPr lang="fr-FR" altLang="fr-FR" smtClean="0"/>
          </a:p>
        </p:txBody>
      </p:sp>
      <p:sp>
        <p:nvSpPr>
          <p:cNvPr id="14341" name="Espace réservé du pied de page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chemeClr val="tx2"/>
                </a:solidFill>
              </a:rPr>
              <a:t>Réseau ATB Paris-Nord : résultats 2015</a:t>
            </a:r>
            <a:endParaRPr lang="en-US" altLang="fr-FR" dirty="0" err="1" smtClean="0">
              <a:solidFill>
                <a:schemeClr val="tx2"/>
              </a:solidFill>
            </a:endParaRPr>
          </a:p>
        </p:txBody>
      </p:sp>
      <p:sp>
        <p:nvSpPr>
          <p:cNvPr id="14342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6272822-0972-45F3-8CE8-08699273B4FA}" type="slidenum">
              <a:rPr lang="en-US" altLang="fr-F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altLang="fr-FR" smtClean="0">
              <a:solidFill>
                <a:schemeClr val="tx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602273"/>
            <a:ext cx="5804843" cy="4893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Expliquer les résistances par les consommations ?</a:t>
            </a:r>
            <a:endParaRPr lang="fr-FR" dirty="0"/>
          </a:p>
        </p:txBody>
      </p:sp>
      <p:sp>
        <p:nvSpPr>
          <p:cNvPr id="73731" name="Espace réservé du texte 2"/>
          <p:cNvSpPr>
            <a:spLocks noGrp="1"/>
          </p:cNvSpPr>
          <p:nvPr>
            <p:ph type="body" idx="1"/>
          </p:nvPr>
        </p:nvSpPr>
        <p:spPr>
          <a:xfrm>
            <a:off x="1042988" y="3429000"/>
            <a:ext cx="6256337" cy="742950"/>
          </a:xfrm>
        </p:spPr>
        <p:txBody>
          <a:bodyPr/>
          <a:lstStyle/>
          <a:p>
            <a:pPr eaLnBrk="1" hangingPunct="1"/>
            <a:r>
              <a:rPr lang="fr-FR" altLang="fr-FR" smtClean="0"/>
              <a:t> </a:t>
            </a:r>
          </a:p>
        </p:txBody>
      </p:sp>
      <p:sp>
        <p:nvSpPr>
          <p:cNvPr id="73732" name="Espace réservé du pied de page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chemeClr val="tx2"/>
                </a:solidFill>
              </a:rPr>
              <a:t>Réseau ATB Paris-Nord : résultats 2015</a:t>
            </a:r>
            <a:endParaRPr lang="en-US" altLang="fr-FR" dirty="0" err="1" smtClean="0">
              <a:solidFill>
                <a:schemeClr val="tx2"/>
              </a:solidFill>
            </a:endParaRPr>
          </a:p>
        </p:txBody>
      </p:sp>
      <p:sp>
        <p:nvSpPr>
          <p:cNvPr id="73733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479E3B-E70C-4A3F-B5BF-A38B3D2AA6E4}" type="slidenum">
              <a:rPr lang="en-US" altLang="fr-F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50</a:t>
            </a:fld>
            <a:endParaRPr lang="en-US" altLang="fr-FR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7444680" cy="8767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Incidence de e. coli </a:t>
            </a:r>
            <a:r>
              <a:rPr lang="fr-FR" dirty="0" err="1" smtClean="0"/>
              <a:t>cipro</a:t>
            </a:r>
            <a:r>
              <a:rPr lang="fr-FR" dirty="0" smtClean="0"/>
              <a:t> i/r et consommations de fluoroquinolones</a:t>
            </a:r>
            <a:endParaRPr lang="fr-FR" dirty="0"/>
          </a:p>
        </p:txBody>
      </p:sp>
      <p:sp>
        <p:nvSpPr>
          <p:cNvPr id="74755" name="Espace réservé du pied de page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chemeClr val="tx2"/>
                </a:solidFill>
              </a:rPr>
              <a:t>Réseau ATB Paris-Nord : résultats 2015</a:t>
            </a:r>
            <a:endParaRPr lang="en-US" altLang="fr-FR" dirty="0" err="1" smtClean="0">
              <a:solidFill>
                <a:schemeClr val="tx2"/>
              </a:solidFill>
            </a:endParaRPr>
          </a:p>
        </p:txBody>
      </p:sp>
      <p:sp>
        <p:nvSpPr>
          <p:cNvPr id="74756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7D198A-2F25-4F6B-B926-6F7A6E51DEA7}" type="slidenum">
              <a:rPr lang="en-US" altLang="fr-F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51</a:t>
            </a:fld>
            <a:endParaRPr lang="en-US" altLang="fr-FR" smtClean="0">
              <a:solidFill>
                <a:schemeClr val="tx2"/>
              </a:solidFill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12776"/>
            <a:ext cx="6651284" cy="4868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7444680" cy="8767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Incidence de e. coli </a:t>
            </a:r>
            <a:r>
              <a:rPr lang="fr-FR" dirty="0" err="1" smtClean="0"/>
              <a:t>ctx</a:t>
            </a:r>
            <a:r>
              <a:rPr lang="fr-FR" dirty="0" smtClean="0"/>
              <a:t> (</a:t>
            </a:r>
            <a:r>
              <a:rPr lang="fr-FR" dirty="0" err="1" smtClean="0"/>
              <a:t>cro</a:t>
            </a:r>
            <a:r>
              <a:rPr lang="fr-FR" dirty="0" smtClean="0"/>
              <a:t>) i/r et consommations de C3G</a:t>
            </a:r>
            <a:endParaRPr lang="fr-FR" dirty="0"/>
          </a:p>
        </p:txBody>
      </p:sp>
      <p:sp>
        <p:nvSpPr>
          <p:cNvPr id="75779" name="Espace réservé du pied de page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chemeClr val="tx2"/>
                </a:solidFill>
              </a:rPr>
              <a:t>Réseau ATB Paris-Nord : résultats 2015</a:t>
            </a:r>
            <a:endParaRPr lang="en-US" altLang="fr-FR" dirty="0" err="1" smtClean="0">
              <a:solidFill>
                <a:schemeClr val="tx2"/>
              </a:solidFill>
            </a:endParaRPr>
          </a:p>
        </p:txBody>
      </p:sp>
      <p:sp>
        <p:nvSpPr>
          <p:cNvPr id="75780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719B723-01D3-4D5B-BCB1-E00321D2496B}" type="slidenum">
              <a:rPr lang="en-US" altLang="fr-F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52</a:t>
            </a:fld>
            <a:endParaRPr lang="en-US" altLang="fr-FR" smtClean="0">
              <a:solidFill>
                <a:schemeClr val="tx2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268760"/>
            <a:ext cx="6651284" cy="4868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392048"/>
            <a:ext cx="7444680" cy="8767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Incidence de </a:t>
            </a:r>
            <a:r>
              <a:rPr lang="fr-FR" dirty="0"/>
              <a:t>p. </a:t>
            </a:r>
            <a:r>
              <a:rPr lang="fr-FR" dirty="0" err="1"/>
              <a:t>aeruginosa</a:t>
            </a:r>
            <a:r>
              <a:rPr lang="fr-FR" dirty="0"/>
              <a:t> </a:t>
            </a:r>
            <a:r>
              <a:rPr lang="fr-FR" dirty="0" err="1" smtClean="0"/>
              <a:t>imp</a:t>
            </a:r>
            <a:r>
              <a:rPr lang="fr-FR" dirty="0" smtClean="0"/>
              <a:t> i/r et consommations d’</a:t>
            </a:r>
            <a:r>
              <a:rPr lang="fr-FR" dirty="0" err="1" smtClean="0"/>
              <a:t>imipénème+méropenème</a:t>
            </a:r>
            <a:endParaRPr lang="fr-FR" dirty="0"/>
          </a:p>
        </p:txBody>
      </p:sp>
      <p:sp>
        <p:nvSpPr>
          <p:cNvPr id="76803" name="Espace réservé du pied de page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chemeClr val="tx2"/>
                </a:solidFill>
              </a:rPr>
              <a:t>Réseau ATB Paris-Nord : résultats 2015</a:t>
            </a:r>
            <a:endParaRPr lang="en-US" altLang="fr-FR" dirty="0" err="1" smtClean="0">
              <a:solidFill>
                <a:schemeClr val="tx2"/>
              </a:solidFill>
            </a:endParaRPr>
          </a:p>
        </p:txBody>
      </p:sp>
      <p:sp>
        <p:nvSpPr>
          <p:cNvPr id="76804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B14294-CA57-4A60-93B5-B22BB700C7CA}" type="slidenum">
              <a:rPr lang="en-US" altLang="fr-F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53</a:t>
            </a:fld>
            <a:endParaRPr lang="en-US" altLang="fr-FR" smtClean="0">
              <a:solidFill>
                <a:schemeClr val="tx2"/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556792"/>
            <a:ext cx="6651284" cy="4868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7444680" cy="8767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Incidence de </a:t>
            </a:r>
            <a:r>
              <a:rPr lang="fr-FR" dirty="0" err="1" smtClean="0"/>
              <a:t>sarm</a:t>
            </a:r>
            <a:r>
              <a:rPr lang="fr-FR" dirty="0" smtClean="0"/>
              <a:t> et </a:t>
            </a:r>
            <a:br>
              <a:rPr lang="fr-FR" dirty="0" smtClean="0"/>
            </a:br>
            <a:r>
              <a:rPr lang="fr-FR" dirty="0" smtClean="0"/>
              <a:t>consommations de fluoroquinolones</a:t>
            </a:r>
            <a:endParaRPr lang="fr-FR" dirty="0"/>
          </a:p>
        </p:txBody>
      </p:sp>
      <p:sp>
        <p:nvSpPr>
          <p:cNvPr id="77827" name="Espace réservé du pied de page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chemeClr val="tx2"/>
                </a:solidFill>
              </a:rPr>
              <a:t>Réseau ATB Paris-Nord : résultats 2015</a:t>
            </a:r>
            <a:endParaRPr lang="en-US" altLang="fr-FR" dirty="0" err="1" smtClean="0">
              <a:solidFill>
                <a:schemeClr val="tx2"/>
              </a:solidFill>
            </a:endParaRPr>
          </a:p>
        </p:txBody>
      </p:sp>
      <p:sp>
        <p:nvSpPr>
          <p:cNvPr id="77828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93018F4-CBBF-401C-BA51-599A9A207A9E}" type="slidenum">
              <a:rPr lang="en-US" altLang="fr-F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54</a:t>
            </a:fld>
            <a:endParaRPr lang="en-US" altLang="fr-FR" smtClean="0">
              <a:solidFill>
                <a:schemeClr val="tx2"/>
              </a:solidFill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412776"/>
            <a:ext cx="6651284" cy="4868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6800" y="1988840"/>
            <a:ext cx="6255488" cy="252028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L’écologie bactérienne (résistances) locale peut-elle expliquer les consommations ?</a:t>
            </a:r>
            <a:endParaRPr lang="fr-FR" dirty="0"/>
          </a:p>
        </p:txBody>
      </p:sp>
      <p:sp>
        <p:nvSpPr>
          <p:cNvPr id="78851" name="Espace réservé du texte 2"/>
          <p:cNvSpPr>
            <a:spLocks noGrp="1"/>
          </p:cNvSpPr>
          <p:nvPr>
            <p:ph type="body" idx="1"/>
          </p:nvPr>
        </p:nvSpPr>
        <p:spPr>
          <a:xfrm>
            <a:off x="1042988" y="4652963"/>
            <a:ext cx="6256337" cy="742950"/>
          </a:xfrm>
        </p:spPr>
        <p:txBody>
          <a:bodyPr/>
          <a:lstStyle/>
          <a:p>
            <a:pPr eaLnBrk="1" hangingPunct="1"/>
            <a:endParaRPr lang="fr-FR" altLang="fr-FR" smtClean="0"/>
          </a:p>
        </p:txBody>
      </p:sp>
      <p:sp>
        <p:nvSpPr>
          <p:cNvPr id="78852" name="Espace réservé du pied de page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chemeClr val="tx2"/>
                </a:solidFill>
              </a:rPr>
              <a:t>Réseau ATB Paris-Nord : résultats 2015</a:t>
            </a:r>
            <a:endParaRPr lang="en-US" altLang="fr-FR" dirty="0" err="1" smtClean="0">
              <a:solidFill>
                <a:schemeClr val="tx2"/>
              </a:solidFill>
            </a:endParaRPr>
          </a:p>
        </p:txBody>
      </p:sp>
      <p:sp>
        <p:nvSpPr>
          <p:cNvPr id="78853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49131D-D993-4420-9E0B-3193DB79AE4B}" type="slidenum">
              <a:rPr lang="en-US" altLang="fr-F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55</a:t>
            </a:fld>
            <a:endParaRPr lang="en-US" altLang="fr-FR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7444680" cy="8767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Incidence de e. coli </a:t>
            </a:r>
            <a:r>
              <a:rPr lang="fr-FR" dirty="0" err="1" smtClean="0"/>
              <a:t>ctx</a:t>
            </a:r>
            <a:r>
              <a:rPr lang="fr-FR" dirty="0" smtClean="0"/>
              <a:t> (</a:t>
            </a:r>
            <a:r>
              <a:rPr lang="fr-FR" dirty="0" err="1" smtClean="0"/>
              <a:t>cro</a:t>
            </a:r>
            <a:r>
              <a:rPr lang="fr-FR" dirty="0" smtClean="0"/>
              <a:t>) i/r et consommations de pénèmes</a:t>
            </a:r>
            <a:endParaRPr lang="fr-FR" dirty="0"/>
          </a:p>
        </p:txBody>
      </p:sp>
      <p:sp>
        <p:nvSpPr>
          <p:cNvPr id="7987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chemeClr val="tx2"/>
                </a:solidFill>
              </a:rPr>
              <a:t>Réseau ATB Paris-Nord : résultats 2015</a:t>
            </a:r>
            <a:endParaRPr lang="en-US" altLang="fr-FR" dirty="0" err="1" smtClean="0">
              <a:solidFill>
                <a:schemeClr val="tx2"/>
              </a:solidFill>
            </a:endParaRPr>
          </a:p>
        </p:txBody>
      </p:sp>
      <p:sp>
        <p:nvSpPr>
          <p:cNvPr id="7987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85A505F-AFB5-4B9A-B037-2C4BF08886C5}" type="slidenum">
              <a:rPr lang="en-US" altLang="fr-F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56</a:t>
            </a:fld>
            <a:endParaRPr lang="en-US" altLang="fr-FR" smtClean="0">
              <a:solidFill>
                <a:schemeClr val="tx2"/>
              </a:solidFill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12776"/>
            <a:ext cx="6651284" cy="4868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Incidence de </a:t>
            </a:r>
            <a:r>
              <a:rPr lang="fr-FR" dirty="0" err="1" smtClean="0"/>
              <a:t>sarm</a:t>
            </a:r>
            <a:r>
              <a:rPr lang="fr-FR" dirty="0" smtClean="0"/>
              <a:t> et consommations de </a:t>
            </a:r>
            <a:r>
              <a:rPr lang="fr-FR" sz="2700" dirty="0" err="1" smtClean="0"/>
              <a:t>Glycopeptides+daptomycine+linezolide</a:t>
            </a:r>
            <a:endParaRPr lang="fr-FR" sz="2700" dirty="0"/>
          </a:p>
        </p:txBody>
      </p:sp>
      <p:sp>
        <p:nvSpPr>
          <p:cNvPr id="80899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chemeClr val="tx2"/>
                </a:solidFill>
              </a:rPr>
              <a:t>Réseau ATB Paris-Nord : résultats 2015</a:t>
            </a:r>
            <a:endParaRPr lang="en-US" altLang="fr-FR" dirty="0" err="1" smtClean="0">
              <a:solidFill>
                <a:schemeClr val="tx2"/>
              </a:solidFill>
            </a:endParaRPr>
          </a:p>
        </p:txBody>
      </p:sp>
      <p:sp>
        <p:nvSpPr>
          <p:cNvPr id="80900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DC3FB3B-4F95-43CF-966C-D9645B6E77CF}" type="slidenum">
              <a:rPr lang="en-US" altLang="fr-F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57</a:t>
            </a:fld>
            <a:endParaRPr lang="en-US" altLang="fr-FR" smtClean="0">
              <a:solidFill>
                <a:schemeClr val="tx2"/>
              </a:solidFill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84784"/>
            <a:ext cx="6651284" cy="4868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Consommations d’antifungiques</a:t>
            </a:r>
            <a:endParaRPr lang="fr-FR" dirty="0"/>
          </a:p>
        </p:txBody>
      </p:sp>
      <p:sp>
        <p:nvSpPr>
          <p:cNvPr id="81923" name="Espace réservé du texte 2"/>
          <p:cNvSpPr>
            <a:spLocks noGrp="1"/>
          </p:cNvSpPr>
          <p:nvPr>
            <p:ph type="body" idx="1"/>
          </p:nvPr>
        </p:nvSpPr>
        <p:spPr>
          <a:xfrm>
            <a:off x="1042988" y="3429000"/>
            <a:ext cx="6256337" cy="742950"/>
          </a:xfrm>
        </p:spPr>
        <p:txBody>
          <a:bodyPr/>
          <a:lstStyle/>
          <a:p>
            <a:pPr eaLnBrk="1" hangingPunct="1"/>
            <a:r>
              <a:rPr lang="fr-FR" altLang="fr-FR" smtClean="0"/>
              <a:t>Cf. annexe</a:t>
            </a:r>
          </a:p>
        </p:txBody>
      </p:sp>
      <p:sp>
        <p:nvSpPr>
          <p:cNvPr id="81924" name="Espace réservé du pied de page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chemeClr val="tx2"/>
                </a:solidFill>
              </a:rPr>
              <a:t>Réseau ATB Paris-Nord : résultats 2015</a:t>
            </a:r>
            <a:endParaRPr lang="en-US" altLang="fr-FR" dirty="0" err="1" smtClean="0">
              <a:solidFill>
                <a:schemeClr val="tx2"/>
              </a:solidFill>
            </a:endParaRPr>
          </a:p>
        </p:txBody>
      </p:sp>
      <p:sp>
        <p:nvSpPr>
          <p:cNvPr id="81925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5585104-66F1-4269-A91B-83ACDD2406DE}" type="slidenum">
              <a:rPr lang="en-US" altLang="fr-F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58</a:t>
            </a:fld>
            <a:endParaRPr lang="en-US" altLang="fr-FR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Es participants (5)</a:t>
            </a:r>
            <a:endParaRPr lang="fr-FR" dirty="0"/>
          </a:p>
        </p:txBody>
      </p:sp>
      <p:sp>
        <p:nvSpPr>
          <p:cNvPr id="1536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96975"/>
            <a:ext cx="7859713" cy="5259388"/>
          </a:xfrm>
        </p:spPr>
        <p:txBody>
          <a:bodyPr/>
          <a:lstStyle/>
          <a:p>
            <a:pPr eaLnBrk="1" hangingPunct="1"/>
            <a:r>
              <a:rPr lang="fr-FR" altLang="fr-FR" smtClean="0"/>
              <a:t>Participation selon la taille des ES</a:t>
            </a:r>
          </a:p>
          <a:p>
            <a:pPr eaLnBrk="1" hangingPunct="1"/>
            <a:endParaRPr lang="fr-FR" altLang="fr-FR" smtClean="0"/>
          </a:p>
        </p:txBody>
      </p:sp>
      <p:sp>
        <p:nvSpPr>
          <p:cNvPr id="15365" name="Espace réservé du pied de page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chemeClr val="tx2"/>
                </a:solidFill>
              </a:rPr>
              <a:t>Réseau ATB Paris-Nord : résultats 2015</a:t>
            </a:r>
            <a:endParaRPr lang="en-US" altLang="fr-FR" dirty="0" err="1" smtClean="0">
              <a:solidFill>
                <a:schemeClr val="tx2"/>
              </a:solidFill>
            </a:endParaRPr>
          </a:p>
        </p:txBody>
      </p:sp>
      <p:sp>
        <p:nvSpPr>
          <p:cNvPr id="15366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29339D4-74D3-4798-ADB8-42E1B73644A1}" type="slidenum">
              <a:rPr lang="en-US" altLang="fr-F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altLang="fr-FR" smtClean="0">
              <a:solidFill>
                <a:schemeClr val="tx2"/>
              </a:solidFill>
            </a:endParaRPr>
          </a:p>
        </p:txBody>
      </p:sp>
      <p:pic>
        <p:nvPicPr>
          <p:cNvPr id="3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1" y="2133600"/>
            <a:ext cx="7038060" cy="42492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Consommations d’antibiotiques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42988" y="3429000"/>
            <a:ext cx="6256337" cy="742950"/>
          </a:xfrm>
        </p:spPr>
        <p:txBody>
          <a:bodyPr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fr-FR" sz="2800" dirty="0" smtClean="0"/>
              <a:t>Dans l’ensemble de l’établissement (N=193)</a:t>
            </a:r>
            <a:endParaRPr lang="fr-FR" sz="2800" dirty="0"/>
          </a:p>
        </p:txBody>
      </p:sp>
      <p:sp>
        <p:nvSpPr>
          <p:cNvPr id="16388" name="Espace réservé du pied de page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chemeClr val="tx2"/>
                </a:solidFill>
              </a:rPr>
              <a:t>Réseau ATB Paris-Nord : résultats 2015</a:t>
            </a:r>
            <a:endParaRPr lang="en-US" altLang="fr-FR" dirty="0" err="1" smtClean="0">
              <a:solidFill>
                <a:schemeClr val="tx2"/>
              </a:solidFill>
            </a:endParaRPr>
          </a:p>
        </p:txBody>
      </p:sp>
      <p:sp>
        <p:nvSpPr>
          <p:cNvPr id="16389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008DCD4-16EC-4090-BD11-480D7ED7EEA2}" type="slidenum">
              <a:rPr lang="en-US" altLang="fr-F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altLang="fr-FR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44624"/>
            <a:ext cx="7372672" cy="8767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Consommations totales d’</a:t>
            </a:r>
            <a:r>
              <a:rPr lang="fr-FR" dirty="0" err="1" smtClean="0"/>
              <a:t>atb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2700" dirty="0" smtClean="0"/>
              <a:t>en fonction du % de lits de court séjour (CS)</a:t>
            </a:r>
            <a:endParaRPr lang="fr-FR" sz="2700" dirty="0"/>
          </a:p>
        </p:txBody>
      </p:sp>
      <p:sp>
        <p:nvSpPr>
          <p:cNvPr id="17412" name="Espace réservé du pied de page 2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chemeClr val="tx2"/>
                </a:solidFill>
              </a:rPr>
              <a:t>Réseau ATB Paris-Nord : résultats 2015</a:t>
            </a:r>
            <a:endParaRPr lang="en-US" altLang="fr-FR" dirty="0" err="1" smtClean="0">
              <a:solidFill>
                <a:schemeClr val="tx2"/>
              </a:solidFill>
            </a:endParaRPr>
          </a:p>
        </p:txBody>
      </p:sp>
      <p:sp>
        <p:nvSpPr>
          <p:cNvPr id="17413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43A14A9-89CA-4ED5-B5C4-1C4D373DA1AE}" type="slidenum">
              <a:rPr lang="en-US" altLang="fr-F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altLang="fr-FR" smtClean="0">
              <a:solidFill>
                <a:schemeClr val="tx2"/>
              </a:solidFill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1258888" y="5300663"/>
          <a:ext cx="5903913" cy="12192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807958"/>
                <a:gridCol w="1151983"/>
                <a:gridCol w="1088333"/>
                <a:gridCol w="855639"/>
              </a:tblGrid>
              <a:tr h="288000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 smtClean="0"/>
                        <a:t>&gt;2/3 de lits de CS</a:t>
                      </a:r>
                    </a:p>
                    <a:p>
                      <a:endParaRPr lang="fr-FR" sz="1400" b="0" dirty="0"/>
                    </a:p>
                  </a:txBody>
                  <a:tcPr marL="91428" marR="91428"/>
                </a:tc>
                <a:tc rowSpan="2">
                  <a:txBody>
                    <a:bodyPr/>
                    <a:lstStyle/>
                    <a:p>
                      <a:r>
                        <a:rPr lang="fr-FR" sz="1400" b="0" dirty="0" smtClean="0"/>
                        <a:t>Groupe</a:t>
                      </a:r>
                      <a:r>
                        <a:rPr lang="fr-FR" sz="1400" b="0" baseline="0" dirty="0" smtClean="0"/>
                        <a:t> 1 </a:t>
                      </a:r>
                      <a:endParaRPr lang="fr-FR" sz="1400" b="0" dirty="0"/>
                    </a:p>
                  </a:txBody>
                  <a:tcPr marL="91428" marR="91428"/>
                </a:tc>
                <a:tc>
                  <a:txBody>
                    <a:bodyPr/>
                    <a:lstStyle/>
                    <a:p>
                      <a:r>
                        <a:rPr lang="fr-FR" sz="1400" b="0" baseline="0" dirty="0" smtClean="0"/>
                        <a:t>≤ 300 lits</a:t>
                      </a:r>
                      <a:endParaRPr lang="fr-FR" sz="1400" b="0" dirty="0"/>
                    </a:p>
                  </a:txBody>
                  <a:tcPr marL="91428" marR="91428"/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/>
                        <a:t>28 ES</a:t>
                      </a:r>
                      <a:endParaRPr lang="fr-FR" sz="1400" b="0" dirty="0"/>
                    </a:p>
                  </a:txBody>
                  <a:tcPr marL="91428" marR="91428"/>
                </a:tc>
              </a:tr>
              <a:tr h="288000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aseline="0" dirty="0" smtClean="0"/>
                        <a:t>&gt; 300 lits</a:t>
                      </a:r>
                      <a:endParaRPr lang="fr-FR" sz="1400" dirty="0" smtClean="0"/>
                    </a:p>
                  </a:txBody>
                  <a:tcPr marL="91428" marR="9142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70 </a:t>
                      </a:r>
                      <a:r>
                        <a:rPr lang="fr-FR" sz="1400" b="0" dirty="0" smtClean="0"/>
                        <a:t>ES</a:t>
                      </a:r>
                    </a:p>
                  </a:txBody>
                  <a:tcPr marL="91428" marR="91428"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&gt;1/3 à ≤2/3 de lits de CS</a:t>
                      </a:r>
                      <a:endParaRPr lang="fr-FR" sz="1400" dirty="0"/>
                    </a:p>
                  </a:txBody>
                  <a:tcPr marL="91428" marR="91428"/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/>
                        <a:t>Groupe</a:t>
                      </a:r>
                      <a:r>
                        <a:rPr lang="fr-FR" sz="1400" b="0" baseline="0" dirty="0" smtClean="0"/>
                        <a:t> 2</a:t>
                      </a:r>
                      <a:endParaRPr lang="fr-FR" sz="1400" dirty="0"/>
                    </a:p>
                  </a:txBody>
                  <a:tcPr marL="91428" marR="91428"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91428" marR="9142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15 </a:t>
                      </a:r>
                      <a:r>
                        <a:rPr lang="fr-FR" sz="1400" b="0" dirty="0" smtClean="0"/>
                        <a:t>ES</a:t>
                      </a:r>
                    </a:p>
                  </a:txBody>
                  <a:tcPr marL="91428" marR="91428"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≤1/3 lits de CS</a:t>
                      </a:r>
                      <a:endParaRPr lang="fr-FR" sz="1400" dirty="0"/>
                    </a:p>
                  </a:txBody>
                  <a:tcPr marL="91428" marR="91428"/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/>
                        <a:t>Groupe</a:t>
                      </a:r>
                      <a:r>
                        <a:rPr lang="fr-FR" sz="1400" b="0" baseline="0" dirty="0" smtClean="0"/>
                        <a:t> 3</a:t>
                      </a:r>
                      <a:endParaRPr lang="fr-FR" sz="1400" dirty="0"/>
                    </a:p>
                  </a:txBody>
                  <a:tcPr marL="91428" marR="91428"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91428" marR="9142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80 </a:t>
                      </a:r>
                      <a:r>
                        <a:rPr lang="fr-FR" sz="1400" b="0" dirty="0" smtClean="0"/>
                        <a:t>ES</a:t>
                      </a:r>
                    </a:p>
                  </a:txBody>
                  <a:tcPr marL="91428" marR="91428"/>
                </a:tc>
              </a:tr>
            </a:tbl>
          </a:graphicData>
        </a:graphic>
      </p:graphicFrame>
      <p:pic>
        <p:nvPicPr>
          <p:cNvPr id="17438" name="Picture 3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58888" y="1125538"/>
            <a:ext cx="5689600" cy="41640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Consommations totales d’</a:t>
            </a:r>
            <a:r>
              <a:rPr lang="fr-FR" dirty="0" err="1" smtClean="0"/>
              <a:t>atb</a:t>
            </a:r>
            <a:endParaRPr lang="fr-FR" dirty="0"/>
          </a:p>
        </p:txBody>
      </p:sp>
      <p:sp>
        <p:nvSpPr>
          <p:cNvPr id="18435" name="Espace réservé du pied de page 2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chemeClr val="tx2"/>
                </a:solidFill>
              </a:rPr>
              <a:t>Réseau ATB Paris-Nord : résultats 2015</a:t>
            </a:r>
            <a:endParaRPr lang="en-US" altLang="fr-FR" dirty="0" err="1" smtClean="0">
              <a:solidFill>
                <a:schemeClr val="tx2"/>
              </a:solidFill>
            </a:endParaRPr>
          </a:p>
        </p:txBody>
      </p:sp>
      <p:sp>
        <p:nvSpPr>
          <p:cNvPr id="18436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CF8BC55-D6AB-4817-BE8F-A7DA66722CBE}" type="slidenum">
              <a:rPr lang="en-US" altLang="fr-FR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altLang="fr-FR" smtClean="0">
              <a:solidFill>
                <a:schemeClr val="tx2"/>
              </a:solidFill>
            </a:endParaRPr>
          </a:p>
        </p:txBody>
      </p:sp>
      <p:pic>
        <p:nvPicPr>
          <p:cNvPr id="18437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341438"/>
            <a:ext cx="6651625" cy="4868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13607</TotalTime>
  <Words>2928</Words>
  <Application>Microsoft Office PowerPoint</Application>
  <PresentationFormat>Affichage à l'écran (4:3)</PresentationFormat>
  <Paragraphs>1020</Paragraphs>
  <Slides>58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58</vt:i4>
      </vt:variant>
    </vt:vector>
  </HeadingPairs>
  <TitlesOfParts>
    <vt:vector size="59" baseType="lpstr">
      <vt:lpstr>Opulent</vt:lpstr>
      <vt:lpstr>Réseau ATB  CClin Paris-Nord résultats 2015 Ile-de-France</vt:lpstr>
      <vt:lpstr>participation</vt:lpstr>
      <vt:lpstr>Es participants (2)</vt:lpstr>
      <vt:lpstr>Es participants (3)</vt:lpstr>
      <vt:lpstr>Es participants (4)</vt:lpstr>
      <vt:lpstr>Es participants (5)</vt:lpstr>
      <vt:lpstr>Consommations d’antibiotiques</vt:lpstr>
      <vt:lpstr>Consommations totales d’atb en fonction du % de lits de court séjour (CS)</vt:lpstr>
      <vt:lpstr>Consommations totales d’atb</vt:lpstr>
      <vt:lpstr>Consommations des principales familles ou molécules d’atb</vt:lpstr>
      <vt:lpstr>Consommations de b-lactamines</vt:lpstr>
      <vt:lpstr>Consommations  d’amoxicilline ac. clavulanique</vt:lpstr>
      <vt:lpstr>Consommations de c3g</vt:lpstr>
      <vt:lpstr>Consommations de carbapénèmes</vt:lpstr>
      <vt:lpstr>Consommations d’ATB anti-staphylocoques résistants à la méticilline Glycopetides + daptomycine + linezolide</vt:lpstr>
      <vt:lpstr>Consommations de fluoroquinolones</vt:lpstr>
      <vt:lpstr>Consommations par services</vt:lpstr>
      <vt:lpstr>participation par services</vt:lpstr>
      <vt:lpstr>Consommations totales d’atb</vt:lpstr>
      <vt:lpstr>Consommations de b-lactamines</vt:lpstr>
      <vt:lpstr>Consommations  d’amoxicilline ac. clavulanique</vt:lpstr>
      <vt:lpstr>Consommations de c3g</vt:lpstr>
      <vt:lpstr>Consommations de c3g</vt:lpstr>
      <vt:lpstr>Consommations de carbapénèmes</vt:lpstr>
      <vt:lpstr>Consommations de carbapénèmes</vt:lpstr>
      <vt:lpstr>Consommations de fluoroquinolones</vt:lpstr>
      <vt:lpstr>Consommations de fluoroquinolones</vt:lpstr>
      <vt:lpstr>Consommations d’ATB anti-staphylocoques résistants à la méticilline Glycopetides + daptomycine + linezolide</vt:lpstr>
      <vt:lpstr>Consommations d’ATB anti-staphylocoques résistants à la méticilline (2) Glycopetides + daptomycine + linezolide</vt:lpstr>
      <vt:lpstr>Consommations en médecine (n=73)</vt:lpstr>
      <vt:lpstr>Consommations en chirurgie (n=69)</vt:lpstr>
      <vt:lpstr>Consommations en chirurgie AMULATOIRE (n=25)</vt:lpstr>
      <vt:lpstr>Consommations de céphalosporines </vt:lpstr>
      <vt:lpstr>Consommations de céphalosporines </vt:lpstr>
      <vt:lpstr>Consommations de B-lactamines  ne couvrant pas P. aeruginosa</vt:lpstr>
      <vt:lpstr>Consommations de B-lactamines couvrant P. aeruginosa</vt:lpstr>
      <vt:lpstr>Consommations en réanimation (n=43)</vt:lpstr>
      <vt:lpstr>Consommations de B-lactamines  ne couvrant pas P. aeruginosa</vt:lpstr>
      <vt:lpstr>Consommations de B-lactamines couvrant P. aeruginosa</vt:lpstr>
      <vt:lpstr>Consommations de fluoroquinolones</vt:lpstr>
      <vt:lpstr>Consommations en gynéco-obstétrique (n=43)</vt:lpstr>
      <vt:lpstr>Consommations en ssr (n=86)</vt:lpstr>
      <vt:lpstr>Consommations en sLD (n=28)</vt:lpstr>
      <vt:lpstr>Consommations en psychiatrie (n=37)</vt:lpstr>
      <vt:lpstr>Résistances bactériennes</vt:lpstr>
      <vt:lpstr>Résistances bactériennes Incidence pour 1000 JH</vt:lpstr>
      <vt:lpstr>Résistances bactériennes Pourcentage de résistance au sein de l’espèce</vt:lpstr>
      <vt:lpstr>Consommations d’antibiotiques et résistances bactériennes</vt:lpstr>
      <vt:lpstr>Représentation graphique de monnet</vt:lpstr>
      <vt:lpstr>Expliquer les résistances par les consommations ?</vt:lpstr>
      <vt:lpstr>Incidence de e. coli cipro i/r et consommations de fluoroquinolones</vt:lpstr>
      <vt:lpstr>Incidence de e. coli ctx (cro) i/r et consommations de C3G</vt:lpstr>
      <vt:lpstr>Incidence de p. aeruginosa imp i/r et consommations d’imipénème+méropenème</vt:lpstr>
      <vt:lpstr>Incidence de sarm et  consommations de fluoroquinolones</vt:lpstr>
      <vt:lpstr>L’écologie bactérienne (résistances) locale peut-elle expliquer les consommations ?</vt:lpstr>
      <vt:lpstr>Incidence de e. coli ctx (cro) i/r et consommations de pénèmes</vt:lpstr>
      <vt:lpstr>Incidence de sarm et consommations de Glycopeptides+daptomycine+linezolide</vt:lpstr>
      <vt:lpstr>Consommations d’antifungiques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LACAVÉ Ludivine</dc:creator>
  <cp:lastModifiedBy>Ludivine Lacavé</cp:lastModifiedBy>
  <cp:revision>146</cp:revision>
  <dcterms:created xsi:type="dcterms:W3CDTF">2015-09-24T12:50:29Z</dcterms:created>
  <dcterms:modified xsi:type="dcterms:W3CDTF">2016-12-02T14:33:22Z</dcterms:modified>
</cp:coreProperties>
</file>